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1" r:id="rId2"/>
    <p:sldMasterId id="2147483707" r:id="rId3"/>
  </p:sldMasterIdLst>
  <p:notesMasterIdLst>
    <p:notesMasterId r:id="rId29"/>
  </p:notesMasterIdLst>
  <p:handoutMasterIdLst>
    <p:handoutMasterId r:id="rId30"/>
  </p:handoutMasterIdLst>
  <p:sldIdLst>
    <p:sldId id="257"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2" r:id="rId20"/>
    <p:sldId id="273" r:id="rId21"/>
    <p:sldId id="274" r:id="rId22"/>
    <p:sldId id="275" r:id="rId23"/>
    <p:sldId id="276" r:id="rId24"/>
    <p:sldId id="277" r:id="rId25"/>
    <p:sldId id="278" r:id="rId26"/>
    <p:sldId id="280" r:id="rId27"/>
    <p:sldId id="281" r:id="rId28"/>
  </p:sldIdLst>
  <p:sldSz cx="9144000" cy="6858000" type="screen4x3"/>
  <p:notesSz cx="7010400" cy="9296400"/>
  <p:embeddedFontLst>
    <p:embeddedFont>
      <p:font typeface="Trebuchet MS" pitchFamily="34" charset="0"/>
      <p:regular r:id="rId31"/>
      <p:bold r:id="rId32"/>
      <p:italic r:id="rId33"/>
      <p:boldItalic r:id="rId34"/>
    </p:embeddedFont>
    <p:embeddedFont>
      <p:font typeface="Tw Cen MT" pitchFamily="34" charset="0"/>
      <p:regular r:id="rId35"/>
      <p:bold r:id="rId36"/>
      <p:italic r:id="rId37"/>
      <p:boldItalic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6633"/>
    <a:srgbClr val="00B0F0"/>
    <a:srgbClr val="7030A0"/>
    <a:srgbClr val="009900"/>
    <a:srgbClr val="F0EA00"/>
    <a:srgbClr val="FF9900"/>
    <a:srgbClr val="A6A6A6"/>
    <a:srgbClr val="B1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3" autoAdjust="0"/>
  </p:normalViewPr>
  <p:slideViewPr>
    <p:cSldViewPr>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floor>
      <c:spPr>
        <a:noFill/>
        <a:ln w="10000">
          <a:noFill/>
        </a:ln>
      </c:spPr>
    </c:floor>
    <c:sideWall>
      <c:spPr>
        <a:noFill/>
      </c:spPr>
    </c:sideWall>
    <c:backWall>
      <c:spPr>
        <a:noFill/>
      </c:spPr>
    </c:backWall>
    <c:plotArea>
      <c:layout/>
      <c:bar3DChart>
        <c:barDir val="bar"/>
        <c:grouping val="percentStacked"/>
        <c:ser>
          <c:idx val="0"/>
          <c:order val="0"/>
          <c:tx>
            <c:strRef>
              <c:f>Sheet1!$B$1</c:f>
              <c:strCache>
                <c:ptCount val="1"/>
                <c:pt idx="0">
                  <c:v>Leader</c:v>
                </c:pt>
              </c:strCache>
            </c:strRef>
          </c:tx>
          <c:spPr>
            <a:solidFill>
              <a:srgbClr val="000099"/>
            </a:solidFill>
          </c:spPr>
          <c:dLbls>
            <c:txPr>
              <a:bodyPr/>
              <a:lstStyle/>
              <a:p>
                <a:pPr>
                  <a:defRPr sz="2000">
                    <a:solidFill>
                      <a:schemeClr val="bg1"/>
                    </a:solidFill>
                    <a:latin typeface="Trebuchet MS" pitchFamily="34" charset="0"/>
                  </a:defRPr>
                </a:pPr>
                <a:endParaRPr lang="en-US"/>
              </a:p>
            </c:txPr>
            <c:showVal val="1"/>
          </c:dLbls>
          <c:cat>
            <c:strRef>
              <c:f>Sheet1!$A$2:$A$5</c:f>
              <c:strCache>
                <c:ptCount val="4"/>
                <c:pt idx="0">
                  <c:v>Defense</c:v>
                </c:pt>
                <c:pt idx="1">
                  <c:v>Education</c:v>
                </c:pt>
                <c:pt idx="2">
                  <c:v>Health R&amp;D</c:v>
                </c:pt>
                <c:pt idx="3">
                  <c:v>Agriculture</c:v>
                </c:pt>
              </c:strCache>
            </c:strRef>
          </c:cat>
          <c:val>
            <c:numRef>
              <c:f>Sheet1!$B$2:$B$5</c:f>
              <c:numCache>
                <c:formatCode>General</c:formatCode>
                <c:ptCount val="4"/>
                <c:pt idx="0">
                  <c:v>15</c:v>
                </c:pt>
                <c:pt idx="1">
                  <c:v>21</c:v>
                </c:pt>
                <c:pt idx="2">
                  <c:v>30</c:v>
                </c:pt>
                <c:pt idx="3">
                  <c:v>47</c:v>
                </c:pt>
              </c:numCache>
            </c:numRef>
          </c:val>
        </c:ser>
        <c:ser>
          <c:idx val="1"/>
          <c:order val="1"/>
          <c:tx>
            <c:strRef>
              <c:f>Sheet1!$C$1</c:f>
              <c:strCache>
                <c:ptCount val="1"/>
                <c:pt idx="0">
                  <c:v>Somewhat of a leader</c:v>
                </c:pt>
              </c:strCache>
            </c:strRef>
          </c:tx>
          <c:spPr>
            <a:solidFill>
              <a:srgbClr val="FF9900"/>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Defense</c:v>
                </c:pt>
                <c:pt idx="1">
                  <c:v>Education</c:v>
                </c:pt>
                <c:pt idx="2">
                  <c:v>Health R&amp;D</c:v>
                </c:pt>
                <c:pt idx="3">
                  <c:v>Agriculture</c:v>
                </c:pt>
              </c:strCache>
            </c:strRef>
          </c:cat>
          <c:val>
            <c:numRef>
              <c:f>Sheet1!$C$2:$C$5</c:f>
              <c:numCache>
                <c:formatCode>General</c:formatCode>
                <c:ptCount val="4"/>
                <c:pt idx="0">
                  <c:v>48</c:v>
                </c:pt>
                <c:pt idx="1">
                  <c:v>46</c:v>
                </c:pt>
                <c:pt idx="2">
                  <c:v>49</c:v>
                </c:pt>
                <c:pt idx="3">
                  <c:v>40</c:v>
                </c:pt>
              </c:numCache>
            </c:numRef>
          </c:val>
        </c:ser>
        <c:ser>
          <c:idx val="2"/>
          <c:order val="2"/>
          <c:tx>
            <c:strRef>
              <c:f>Sheet1!$D$1</c:f>
              <c:strCache>
                <c:ptCount val="1"/>
                <c:pt idx="0">
                  <c:v>Not a leader</c:v>
                </c:pt>
              </c:strCache>
            </c:strRef>
          </c:tx>
          <c:spPr>
            <a:solidFill>
              <a:srgbClr val="B10021"/>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Defense</c:v>
                </c:pt>
                <c:pt idx="1">
                  <c:v>Education</c:v>
                </c:pt>
                <c:pt idx="2">
                  <c:v>Health R&amp;D</c:v>
                </c:pt>
                <c:pt idx="3">
                  <c:v>Agriculture</c:v>
                </c:pt>
              </c:strCache>
            </c:strRef>
          </c:cat>
          <c:val>
            <c:numRef>
              <c:f>Sheet1!$D$2:$D$5</c:f>
              <c:numCache>
                <c:formatCode>General</c:formatCode>
                <c:ptCount val="4"/>
                <c:pt idx="0">
                  <c:v>37</c:v>
                </c:pt>
                <c:pt idx="1">
                  <c:v>33</c:v>
                </c:pt>
                <c:pt idx="2">
                  <c:v>21</c:v>
                </c:pt>
                <c:pt idx="3">
                  <c:v>5</c:v>
                </c:pt>
              </c:numCache>
            </c:numRef>
          </c:val>
        </c:ser>
        <c:shape val="box"/>
        <c:axId val="68907392"/>
        <c:axId val="68908928"/>
        <c:axId val="0"/>
      </c:bar3DChart>
      <c:catAx>
        <c:axId val="68907392"/>
        <c:scaling>
          <c:orientation val="minMax"/>
        </c:scaling>
        <c:axPos val="l"/>
        <c:numFmt formatCode="General" sourceLinked="1"/>
        <c:tickLblPos val="nextTo"/>
        <c:spPr>
          <a:ln>
            <a:solidFill>
              <a:srgbClr val="000000"/>
            </a:solidFill>
          </a:ln>
        </c:spPr>
        <c:txPr>
          <a:bodyPr/>
          <a:lstStyle/>
          <a:p>
            <a:pPr>
              <a:defRPr sz="2000">
                <a:solidFill>
                  <a:srgbClr val="000000"/>
                </a:solidFill>
                <a:latin typeface="Trebuchet MS" pitchFamily="34" charset="0"/>
              </a:defRPr>
            </a:pPr>
            <a:endParaRPr lang="en-US"/>
          </a:p>
        </c:txPr>
        <c:crossAx val="68908928"/>
        <c:crosses val="autoZero"/>
        <c:auto val="1"/>
        <c:lblAlgn val="ctr"/>
        <c:lblOffset val="100"/>
      </c:catAx>
      <c:valAx>
        <c:axId val="68908928"/>
        <c:scaling>
          <c:orientation val="minMax"/>
        </c:scaling>
        <c:delete val="1"/>
        <c:axPos val="b"/>
        <c:numFmt formatCode="0%" sourceLinked="1"/>
        <c:tickLblPos val="none"/>
        <c:crossAx val="68907392"/>
        <c:crosses val="autoZero"/>
        <c:crossBetween val="between"/>
      </c:valAx>
      <c:spPr>
        <a:noFill/>
        <a:ln w="26219">
          <a:noFill/>
        </a:ln>
      </c:spPr>
    </c:plotArea>
    <c:legend>
      <c:legendPos val="r"/>
      <c:layout/>
      <c:txPr>
        <a:bodyPr/>
        <a:lstStyle/>
        <a:p>
          <a:pPr>
            <a:defRPr sz="2000">
              <a:solidFill>
                <a:srgbClr val="000000"/>
              </a:solidFill>
              <a:latin typeface="Trebuchet MS" pitchFamily="34" charset="0"/>
            </a:defRPr>
          </a:pPr>
          <a:endParaRPr lang="en-US"/>
        </a:p>
      </c:txPr>
    </c:legend>
    <c:plotVisOnly val="1"/>
    <c:dispBlanksAs val="gap"/>
  </c:chart>
  <c:spPr>
    <a:noFill/>
    <a:ln>
      <a:noFill/>
    </a:ln>
  </c:spPr>
  <c:txPr>
    <a:bodyPr/>
    <a:lstStyle/>
    <a:p>
      <a:pPr>
        <a:defRPr sz="1858"/>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0.12820818420424721"/>
                  <c:y val="-0.6399624311666926"/>
                </c:manualLayout>
              </c:layout>
              <c:dLblPos val="bestFit"/>
              <c:showPercent val="1"/>
            </c:dLbl>
            <c:dLbl>
              <c:idx val="1"/>
              <c:layout>
                <c:manualLayout>
                  <c:x val="2.3094726795514198E-3"/>
                  <c:y val="1.8609438526066629E-3"/>
                </c:manualLayout>
              </c:layout>
              <c:dLblPos val="bestFit"/>
              <c:showPercent val="1"/>
            </c:dLbl>
            <c:dLbl>
              <c:idx val="2"/>
              <c:layout>
                <c:manualLayout>
                  <c:x val="4.9239124465348823E-4"/>
                  <c:y val="-1.8950196254368668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77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Yes</c:v>
                </c:pt>
                <c:pt idx="1">
                  <c:v>No</c:v>
                </c:pt>
              </c:strCache>
            </c:strRef>
          </c:cat>
          <c:val>
            <c:numRef>
              <c:f>Sheet1!$B$2:$B$3</c:f>
              <c:numCache>
                <c:formatCode>General</c:formatCode>
                <c:ptCount val="2"/>
                <c:pt idx="0">
                  <c:v>93</c:v>
                </c:pt>
                <c:pt idx="1">
                  <c:v>7</c:v>
                </c:pt>
              </c:numCache>
            </c:numRef>
          </c:val>
        </c:ser>
        <c:dLbls>
          <c:showPercent val="1"/>
        </c:dLbls>
      </c:pie3DChart>
      <c:spPr>
        <a:noFill/>
        <a:ln w="25400">
          <a:noFill/>
        </a:ln>
      </c:spPr>
    </c:plotArea>
    <c:legend>
      <c:legendPos val="r"/>
      <c:layout>
        <c:manualLayout>
          <c:xMode val="edge"/>
          <c:yMode val="edge"/>
          <c:x val="0.77068408494392771"/>
          <c:y val="0.19624800576398541"/>
          <c:w val="0.1355884037222628"/>
          <c:h val="0.52465853533014262"/>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1.6086972083035087E-2"/>
                  <c:y val="9.3793422880963685E-3"/>
                </c:manualLayout>
              </c:layout>
              <c:dLblPos val="bestFit"/>
              <c:showPercent val="1"/>
            </c:dLbl>
            <c:dLbl>
              <c:idx val="1"/>
              <c:layout>
                <c:manualLayout>
                  <c:x val="-7.3448103078024338E-2"/>
                  <c:y val="-0.63539395810817989"/>
                </c:manualLayout>
              </c:layout>
              <c:dLblPos val="bestFit"/>
              <c:showPercent val="1"/>
            </c:dLbl>
            <c:dLbl>
              <c:idx val="2"/>
              <c:layout>
                <c:manualLayout>
                  <c:x val="4.9239124465348823E-4"/>
                  <c:y val="-1.8950196254368678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91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Yes</c:v>
                </c:pt>
                <c:pt idx="1">
                  <c:v>No</c:v>
                </c:pt>
              </c:strCache>
            </c:strRef>
          </c:cat>
          <c:val>
            <c:numRef>
              <c:f>Sheet1!$B$2:$B$3</c:f>
              <c:numCache>
                <c:formatCode>General</c:formatCode>
                <c:ptCount val="2"/>
                <c:pt idx="0">
                  <c:v>17</c:v>
                </c:pt>
                <c:pt idx="1">
                  <c:v>83</c:v>
                </c:pt>
              </c:numCache>
            </c:numRef>
          </c:val>
        </c:ser>
        <c:dLbls>
          <c:showPercent val="1"/>
        </c:dLbls>
      </c:pie3DChart>
      <c:spPr>
        <a:noFill/>
        <a:ln w="25400">
          <a:noFill/>
        </a:ln>
      </c:spPr>
    </c:plotArea>
    <c:legend>
      <c:legendPos val="r"/>
      <c:layout>
        <c:manualLayout>
          <c:xMode val="edge"/>
          <c:yMode val="edge"/>
          <c:x val="0.55401741827726059"/>
          <c:y val="0.54592120837836544"/>
          <c:w val="8.7103555237413491E-2"/>
          <c:h val="0.4462271627811227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3.9973633977571012E-2"/>
                  <c:y val="-0.26087746384643162"/>
                </c:manualLayout>
              </c:layout>
              <c:dLblPos val="bestFit"/>
              <c:showPercent val="1"/>
            </c:dLbl>
            <c:dLbl>
              <c:idx val="1"/>
              <c:layout>
                <c:manualLayout>
                  <c:x val="7.9432116439990728E-4"/>
                  <c:y val="-0.27512325665174209"/>
                </c:manualLayout>
              </c:layout>
              <c:dLblPos val="bestFit"/>
              <c:showPercent val="1"/>
            </c:dLbl>
            <c:dLbl>
              <c:idx val="2"/>
              <c:layout>
                <c:manualLayout>
                  <c:x val="-7.083392984967813E-3"/>
                  <c:y val="0"/>
                </c:manualLayout>
              </c:layout>
              <c:dLblPos val="bestFit"/>
              <c:showPercent val="1"/>
            </c:dLbl>
            <c:dLbl>
              <c:idx val="3"/>
              <c:layout>
                <c:manualLayout>
                  <c:x val="-3.3753280839895015E-3"/>
                  <c:y val="0"/>
                </c:manualLayout>
              </c:layout>
              <c:dLblPos val="bestFit"/>
              <c:showPercent val="1"/>
            </c:dLbl>
            <c:dLbl>
              <c:idx val="4"/>
              <c:layout>
                <c:manualLayout>
                  <c:x val="3.2615088764098805E-2"/>
                  <c:y val="-3.210346342019927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Very concerned</c:v>
                </c:pt>
                <c:pt idx="1">
                  <c:v>Somewhat concerned</c:v>
                </c:pt>
                <c:pt idx="2">
                  <c:v>Not too concerned</c:v>
                </c:pt>
                <c:pt idx="3">
                  <c:v>Not at all concerned</c:v>
                </c:pt>
              </c:strCache>
            </c:strRef>
          </c:cat>
          <c:val>
            <c:numRef>
              <c:f>Sheet1!$B$2:$B$5</c:f>
              <c:numCache>
                <c:formatCode>0%</c:formatCode>
                <c:ptCount val="4"/>
                <c:pt idx="0">
                  <c:v>0.5</c:v>
                </c:pt>
                <c:pt idx="1">
                  <c:v>0.42000000000000032</c:v>
                </c:pt>
                <c:pt idx="2">
                  <c:v>7.0000000000000021E-2</c:v>
                </c:pt>
                <c:pt idx="3">
                  <c:v>1.0000000000000005E-2</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Very concerned</c:v>
                </c:pt>
                <c:pt idx="1">
                  <c:v>Somewhat concerned</c:v>
                </c:pt>
                <c:pt idx="2">
                  <c:v>Not too concerned</c:v>
                </c:pt>
                <c:pt idx="3">
                  <c:v>Not at all concerned</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Very concerned</c:v>
                </c:pt>
                <c:pt idx="1">
                  <c:v>Somewhat concerned</c:v>
                </c:pt>
                <c:pt idx="2">
                  <c:v>Not too concerned</c:v>
                </c:pt>
                <c:pt idx="3">
                  <c:v>Not at all concerned</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78"/>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4.7549391553328574E-2"/>
                  <c:y val="-0.27068138541505848"/>
                </c:manualLayout>
              </c:layout>
              <c:dLblPos val="bestFit"/>
              <c:showPercent val="1"/>
            </c:dLbl>
            <c:dLbl>
              <c:idx val="1"/>
              <c:layout>
                <c:manualLayout>
                  <c:x val="7.9420186113099628E-4"/>
                  <c:y val="-0.27512325665174209"/>
                </c:manualLayout>
              </c:layout>
              <c:dLblPos val="bestFit"/>
              <c:showPercent val="1"/>
            </c:dLbl>
            <c:dLbl>
              <c:idx val="2"/>
              <c:layout>
                <c:manualLayout>
                  <c:x val="4.9236459078978896E-4"/>
                  <c:y val="3.0784828367042348E-2"/>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49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Very important</c:v>
                </c:pt>
                <c:pt idx="1">
                  <c:v>Somewhat important</c:v>
                </c:pt>
                <c:pt idx="2">
                  <c:v>Not too important</c:v>
                </c:pt>
                <c:pt idx="3">
                  <c:v>Not at all important</c:v>
                </c:pt>
              </c:strCache>
            </c:strRef>
          </c:cat>
          <c:val>
            <c:numRef>
              <c:f>Sheet1!$B$2:$B$5</c:f>
              <c:numCache>
                <c:formatCode>General</c:formatCode>
                <c:ptCount val="4"/>
                <c:pt idx="0">
                  <c:v>54</c:v>
                </c:pt>
                <c:pt idx="1">
                  <c:v>39</c:v>
                </c:pt>
                <c:pt idx="2">
                  <c:v>6</c:v>
                </c:pt>
                <c:pt idx="3">
                  <c:v>1</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44"/>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3.7299093295156294E-2"/>
                  <c:y val="-0.50924347691832661"/>
                </c:manualLayout>
              </c:layout>
              <c:dLblPos val="bestFit"/>
              <c:showPercent val="1"/>
            </c:dLbl>
            <c:dLbl>
              <c:idx val="1"/>
              <c:layout>
                <c:manualLayout>
                  <c:x val="3.8246241947029443E-3"/>
                  <c:y val="1.8609438526066627E-3"/>
                </c:manualLayout>
              </c:layout>
              <c:dLblPos val="bestFit"/>
              <c:showPercent val="1"/>
            </c:dLbl>
            <c:dLbl>
              <c:idx val="2"/>
              <c:layout>
                <c:manualLayout>
                  <c:x val="4.9239124465348823E-4"/>
                  <c:y val="-1.8950196254368657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49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Yes</c:v>
                </c:pt>
                <c:pt idx="1">
                  <c:v>No</c:v>
                </c:pt>
              </c:strCache>
            </c:strRef>
          </c:cat>
          <c:val>
            <c:numRef>
              <c:f>Sheet1!$B$2:$B$3</c:f>
              <c:numCache>
                <c:formatCode>General</c:formatCode>
                <c:ptCount val="2"/>
                <c:pt idx="0">
                  <c:v>75</c:v>
                </c:pt>
                <c:pt idx="1">
                  <c:v>25</c:v>
                </c:pt>
              </c:numCache>
            </c:numRef>
          </c:val>
        </c:ser>
        <c:dLbls>
          <c:showPercent val="1"/>
        </c:dLbls>
      </c:pie3DChart>
      <c:spPr>
        <a:noFill/>
        <a:ln w="25400">
          <a:noFill/>
        </a:ln>
      </c:spPr>
    </c:plotArea>
    <c:legend>
      <c:legendPos val="r"/>
      <c:layout>
        <c:manualLayout>
          <c:xMode val="edge"/>
          <c:yMode val="edge"/>
          <c:x val="0.77068408494392771"/>
          <c:y val="0.19624800576398541"/>
          <c:w val="0.13558840372226258"/>
          <c:h val="0.52465853533014262"/>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B10021"/>
              </a:solidFill>
              <a:ln w="12413">
                <a:noFill/>
                <a:prstDash val="solid"/>
              </a:ln>
            </c:spPr>
          </c:dPt>
          <c:dLbls>
            <c:dLbl>
              <c:idx val="0"/>
              <c:layout>
                <c:manualLayout>
                  <c:x val="-6.6403006442376632E-3"/>
                  <c:y val="-1.5783284442385918E-2"/>
                </c:manualLayout>
              </c:layout>
              <c:dLblPos val="bestFit"/>
              <c:showPercent val="1"/>
            </c:dLbl>
            <c:dLbl>
              <c:idx val="1"/>
              <c:layout>
                <c:manualLayout>
                  <c:x val="-4.7690527320448789E-2"/>
                  <c:y val="-0.304535021357625"/>
                </c:manualLayout>
              </c:layout>
              <c:dLblPos val="bestFit"/>
              <c:showPercent val="1"/>
            </c:dLbl>
            <c:dLbl>
              <c:idx val="2"/>
              <c:layout>
                <c:manualLayout>
                  <c:x val="4.9239124465348823E-4"/>
                  <c:y val="-1.8950196254368657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49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Will pose a major threat to the U.S.</c:v>
                </c:pt>
                <c:pt idx="1">
                  <c:v>Will pose a minor threat to the U.S.</c:v>
                </c:pt>
                <c:pt idx="2">
                  <c:v>Will not pose a threat to the U.S.</c:v>
                </c:pt>
              </c:strCache>
            </c:strRef>
          </c:cat>
          <c:val>
            <c:numRef>
              <c:f>Sheet1!$B$2:$B$4</c:f>
              <c:numCache>
                <c:formatCode>General</c:formatCode>
                <c:ptCount val="3"/>
                <c:pt idx="0">
                  <c:v>32</c:v>
                </c:pt>
                <c:pt idx="1">
                  <c:v>62</c:v>
                </c:pt>
                <c:pt idx="2">
                  <c:v>6</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cat>
            <c:strRef>
              <c:f>Sheet1!$A$2:$A$4</c:f>
              <c:strCache>
                <c:ptCount val="3"/>
                <c:pt idx="0">
                  <c:v>Will pose a major threat to the U.S.</c:v>
                </c:pt>
                <c:pt idx="1">
                  <c:v>Will pose a minor threat to the U.S.</c:v>
                </c:pt>
                <c:pt idx="2">
                  <c:v>Will not pose a threat to the U.S.</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Sheet1!$A$2:$A$4</c:f>
              <c:strCache>
                <c:ptCount val="3"/>
                <c:pt idx="0">
                  <c:v>Will pose a major threat to the U.S.</c:v>
                </c:pt>
                <c:pt idx="1">
                  <c:v>Will pose a minor threat to the U.S.</c:v>
                </c:pt>
                <c:pt idx="2">
                  <c:v>Will not pose a threat to the U.S.</c:v>
                </c:pt>
              </c:strCache>
            </c:strRef>
          </c:cat>
          <c:val>
            <c:numRef>
              <c:f>Sheet1!$D$2:$D$4</c:f>
              <c:numCache>
                <c:formatCode>General</c:formatCode>
                <c:ptCount val="3"/>
                <c:pt idx="0">
                  <c:v>2</c:v>
                </c:pt>
                <c:pt idx="1">
                  <c:v>2</c:v>
                </c:pt>
                <c:pt idx="2">
                  <c:v>3</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44"/>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00B050"/>
              </a:solidFill>
              <a:ln w="12413">
                <a:noFill/>
                <a:prstDash val="solid"/>
              </a:ln>
            </c:spPr>
          </c:dPt>
          <c:dPt>
            <c:idx val="4"/>
            <c:spPr>
              <a:solidFill>
                <a:srgbClr val="B10021"/>
              </a:solidFill>
              <a:ln w="12413">
                <a:noFill/>
                <a:prstDash val="solid"/>
              </a:ln>
            </c:spPr>
          </c:dPt>
          <c:dLbls>
            <c:dLbl>
              <c:idx val="0"/>
              <c:layout>
                <c:manualLayout>
                  <c:x val="2.4506084466714402E-3"/>
                  <c:y val="0"/>
                </c:manualLayout>
              </c:layout>
              <c:dLblPos val="bestFit"/>
              <c:showPercent val="1"/>
            </c:dLbl>
            <c:dLbl>
              <c:idx val="1"/>
              <c:layout>
                <c:manualLayout>
                  <c:x val="-2.9508709138630383E-2"/>
                  <c:y val="-8.5032422417786066E-2"/>
                </c:manualLayout>
              </c:layout>
              <c:dLblPos val="bestFit"/>
              <c:showPercent val="1"/>
            </c:dLbl>
            <c:dLbl>
              <c:idx val="2"/>
              <c:layout>
                <c:manualLayout>
                  <c:x val="-0.10253793843951324"/>
                  <c:y val="-0.26470613967371726"/>
                </c:manualLayout>
              </c:layout>
              <c:dLblPos val="bestFit"/>
              <c:showPercent val="1"/>
            </c:dLbl>
            <c:dLbl>
              <c:idx val="3"/>
              <c:layout>
                <c:manualLayout>
                  <c:x val="-1.8601765688379909E-3"/>
                  <c:y val="3.5947712418300776E-2"/>
                </c:manualLayout>
              </c:layout>
              <c:dLblPos val="bestFit"/>
              <c:showPercent val="1"/>
            </c:dLbl>
            <c:dLbl>
              <c:idx val="4"/>
              <c:layout>
                <c:manualLayout>
                  <c:x val="5.3424003817704726E-3"/>
                  <c:y val="0"/>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Sheet1!$A$2:$A$6</c:f>
              <c:strCache>
                <c:ptCount val="5"/>
                <c:pt idx="0">
                  <c:v>Much more vulnerable</c:v>
                </c:pt>
                <c:pt idx="1">
                  <c:v>Somewhat more vulnerable</c:v>
                </c:pt>
                <c:pt idx="2">
                  <c:v>About the same</c:v>
                </c:pt>
                <c:pt idx="3">
                  <c:v>Somewhat less vulnerable</c:v>
                </c:pt>
                <c:pt idx="4">
                  <c:v>Much less vulnerable</c:v>
                </c:pt>
              </c:strCache>
            </c:strRef>
          </c:cat>
          <c:val>
            <c:numRef>
              <c:f>Sheet1!$B$2:$B$6</c:f>
              <c:numCache>
                <c:formatCode>0%</c:formatCode>
                <c:ptCount val="5"/>
                <c:pt idx="0">
                  <c:v>6.0000000000000032E-2</c:v>
                </c:pt>
                <c:pt idx="1">
                  <c:v>0.22</c:v>
                </c:pt>
                <c:pt idx="2">
                  <c:v>0.58000000000000007</c:v>
                </c:pt>
                <c:pt idx="3">
                  <c:v>0.13</c:v>
                </c:pt>
                <c:pt idx="4">
                  <c:v>1.0000000000000005E-2</c:v>
                </c:pt>
              </c:numCache>
            </c:numRef>
          </c:val>
        </c:ser>
        <c:ser>
          <c:idx val="1"/>
          <c:order val="1"/>
          <c:tx>
            <c:strRef>
              <c:f>Sheet1!$C$1</c:f>
              <c:strCache>
                <c:ptCount val="1"/>
                <c:pt idx="0">
                  <c:v>Series 2</c:v>
                </c:pt>
              </c:strCache>
            </c:strRef>
          </c:tx>
          <c:cat>
            <c:strRef>
              <c:f>Sheet1!$A$2:$A$6</c:f>
              <c:strCache>
                <c:ptCount val="5"/>
                <c:pt idx="0">
                  <c:v>Much more vulnerable</c:v>
                </c:pt>
                <c:pt idx="1">
                  <c:v>Somewhat more vulnerable</c:v>
                </c:pt>
                <c:pt idx="2">
                  <c:v>About the same</c:v>
                </c:pt>
                <c:pt idx="3">
                  <c:v>Somewhat less vulnerable</c:v>
                </c:pt>
                <c:pt idx="4">
                  <c:v>Much less vulnerable</c:v>
                </c:pt>
              </c:strCache>
            </c:strRef>
          </c:cat>
          <c:val>
            <c:numRef>
              <c:f>Sheet1!$C$2:$C$6</c:f>
              <c:numCache>
                <c:formatCode>General</c:formatCode>
                <c:ptCount val="5"/>
                <c:pt idx="0">
                  <c:v>2.4</c:v>
                </c:pt>
                <c:pt idx="1">
                  <c:v>4.4000000000000004</c:v>
                </c:pt>
                <c:pt idx="2">
                  <c:v>1.8</c:v>
                </c:pt>
                <c:pt idx="4">
                  <c:v>2.8</c:v>
                </c:pt>
              </c:numCache>
            </c:numRef>
          </c:val>
        </c:ser>
        <c:ser>
          <c:idx val="2"/>
          <c:order val="2"/>
          <c:tx>
            <c:strRef>
              <c:f>Sheet1!$D$1</c:f>
              <c:strCache>
                <c:ptCount val="1"/>
                <c:pt idx="0">
                  <c:v>Series 3</c:v>
                </c:pt>
              </c:strCache>
            </c:strRef>
          </c:tx>
          <c:cat>
            <c:strRef>
              <c:f>Sheet1!$A$2:$A$6</c:f>
              <c:strCache>
                <c:ptCount val="5"/>
                <c:pt idx="0">
                  <c:v>Much more vulnerable</c:v>
                </c:pt>
                <c:pt idx="1">
                  <c:v>Somewhat more vulnerable</c:v>
                </c:pt>
                <c:pt idx="2">
                  <c:v>About the same</c:v>
                </c:pt>
                <c:pt idx="3">
                  <c:v>Somewhat less vulnerable</c:v>
                </c:pt>
                <c:pt idx="4">
                  <c:v>Much less vulnerable</c:v>
                </c:pt>
              </c:strCache>
            </c:strRef>
          </c:cat>
          <c:val>
            <c:numRef>
              <c:f>Sheet1!$D$2:$D$6</c:f>
              <c:numCache>
                <c:formatCode>General</c:formatCode>
                <c:ptCount val="5"/>
                <c:pt idx="0">
                  <c:v>2</c:v>
                </c:pt>
                <c:pt idx="1">
                  <c:v>2</c:v>
                </c:pt>
                <c:pt idx="2">
                  <c:v>3</c:v>
                </c:pt>
                <c:pt idx="4">
                  <c:v>5</c:v>
                </c:pt>
              </c:numCache>
            </c:numRef>
          </c:val>
        </c:ser>
        <c:dLbls>
          <c:showPercent val="1"/>
        </c:dLbls>
      </c:pie3DChart>
      <c:spPr>
        <a:noFill/>
        <a:ln w="25400">
          <a:noFill/>
        </a:ln>
      </c:spPr>
    </c:plotArea>
    <c:legend>
      <c:legendPos val="r"/>
      <c:layout>
        <c:manualLayout>
          <c:xMode val="edge"/>
          <c:yMode val="edge"/>
          <c:x val="0.67219923645908375"/>
          <c:y val="1.9777417528691266E-2"/>
          <c:w val="0.30698115008351234"/>
          <c:h val="0.88211620606247731"/>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4.3003937007874013E-2"/>
                  <c:y val="-0.18244609129741218"/>
                </c:manualLayout>
              </c:layout>
              <c:dLblPos val="bestFit"/>
              <c:showPercent val="1"/>
            </c:dLbl>
            <c:dLbl>
              <c:idx val="1"/>
              <c:layout>
                <c:manualLayout>
                  <c:x val="-2.9508709138630383E-2"/>
                  <c:y val="-0.20649580567135029"/>
                </c:manualLayout>
              </c:layout>
              <c:dLblPos val="bestFit"/>
              <c:showPercent val="1"/>
            </c:dLbl>
            <c:dLbl>
              <c:idx val="2"/>
              <c:layout>
                <c:manualLayout>
                  <c:x val="5.0378191362443472E-3"/>
                  <c:y val="1.9607843137254902E-2"/>
                </c:manualLayout>
              </c:layout>
              <c:dLblPos val="bestFit"/>
              <c:showPercent val="1"/>
            </c:dLbl>
            <c:dLbl>
              <c:idx val="3"/>
              <c:layout>
                <c:manualLayout>
                  <c:x val="-3.3753280839895015E-3"/>
                  <c:y val="0"/>
                </c:manualLayout>
              </c:layout>
              <c:dLblPos val="bestFit"/>
              <c:showPercent val="1"/>
            </c:dLbl>
            <c:dLbl>
              <c:idx val="4"/>
              <c:layout>
                <c:manualLayout>
                  <c:x val="3.2615088764098805E-2"/>
                  <c:y val="-3.2103463420199256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Very concerned</c:v>
                </c:pt>
                <c:pt idx="1">
                  <c:v>Somewhat concerned</c:v>
                </c:pt>
                <c:pt idx="2">
                  <c:v>Not too concerned</c:v>
                </c:pt>
                <c:pt idx="3">
                  <c:v>Not at all concerned</c:v>
                </c:pt>
              </c:strCache>
            </c:strRef>
          </c:cat>
          <c:val>
            <c:numRef>
              <c:f>Sheet1!$B$2:$B$5</c:f>
              <c:numCache>
                <c:formatCode>0%</c:formatCode>
                <c:ptCount val="4"/>
                <c:pt idx="0">
                  <c:v>0.43000000000000038</c:v>
                </c:pt>
                <c:pt idx="1">
                  <c:v>0.47000000000000008</c:v>
                </c:pt>
                <c:pt idx="2">
                  <c:v>9.0000000000000024E-2</c:v>
                </c:pt>
                <c:pt idx="3">
                  <c:v>1.0000000000000005E-2</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Very concerned</c:v>
                </c:pt>
                <c:pt idx="1">
                  <c:v>Somewhat concerned</c:v>
                </c:pt>
                <c:pt idx="2">
                  <c:v>Not too concerned</c:v>
                </c:pt>
                <c:pt idx="3">
                  <c:v>Not at all concerned</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Very concerned</c:v>
                </c:pt>
                <c:pt idx="1">
                  <c:v>Somewhat concerned</c:v>
                </c:pt>
                <c:pt idx="2">
                  <c:v>Not too concerned</c:v>
                </c:pt>
                <c:pt idx="3">
                  <c:v>Not at all concerned</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56"/>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6.9960629921260037E-3"/>
                  <c:y val="1.36323400751377E-2"/>
                </c:manualLayout>
              </c:layout>
              <c:dLblPos val="bestFit"/>
              <c:showPercent val="1"/>
            </c:dLbl>
            <c:dLbl>
              <c:idx val="1"/>
              <c:layout>
                <c:manualLayout>
                  <c:x val="-7.4963254593175821E-2"/>
                  <c:y val="-0.27839123050795128"/>
                </c:manualLayout>
              </c:layout>
              <c:dLblPos val="bestFit"/>
              <c:showPercent val="1"/>
            </c:dLbl>
            <c:dLbl>
              <c:idx val="2"/>
              <c:layout>
                <c:manualLayout>
                  <c:x val="6.5529706513958478E-3"/>
                  <c:y val="1.4444959085996604E-2"/>
                </c:manualLayout>
              </c:layout>
              <c:dLblPos val="bestFit"/>
              <c:showPercent val="1"/>
            </c:dLbl>
            <c:dLbl>
              <c:idx val="3"/>
              <c:layout>
                <c:manualLayout>
                  <c:x val="1.3291390336227643E-2"/>
                  <c:y val="-3.2861661142199093E-2"/>
                </c:manualLayout>
              </c:layout>
              <c:dLblPos val="bestFit"/>
              <c:showPercent val="1"/>
            </c:dLbl>
            <c:dLbl>
              <c:idx val="4"/>
              <c:layout>
                <c:manualLayout>
                  <c:x val="3.2615088764098812E-2"/>
                  <c:y val="-3.2103463420199256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A great deal</c:v>
                </c:pt>
                <c:pt idx="1">
                  <c:v>Some</c:v>
                </c:pt>
                <c:pt idx="2">
                  <c:v>Not Much</c:v>
                </c:pt>
                <c:pt idx="3">
                  <c:v>No benefit</c:v>
                </c:pt>
              </c:strCache>
            </c:strRef>
          </c:cat>
          <c:val>
            <c:numRef>
              <c:f>Sheet1!$B$2:$B$5</c:f>
              <c:numCache>
                <c:formatCode>0%</c:formatCode>
                <c:ptCount val="4"/>
                <c:pt idx="0">
                  <c:v>0.34</c:v>
                </c:pt>
                <c:pt idx="1">
                  <c:v>0.53</c:v>
                </c:pt>
                <c:pt idx="2">
                  <c:v>0.11</c:v>
                </c:pt>
                <c:pt idx="3">
                  <c:v>2.0000000000000011E-2</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A great deal</c:v>
                </c:pt>
                <c:pt idx="1">
                  <c:v>Some</c:v>
                </c:pt>
                <c:pt idx="2">
                  <c:v>Not Much</c:v>
                </c:pt>
                <c:pt idx="3">
                  <c:v>No benefit</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A great deal</c:v>
                </c:pt>
                <c:pt idx="1">
                  <c:v>Some</c:v>
                </c:pt>
                <c:pt idx="2">
                  <c:v>Not Much</c:v>
                </c:pt>
                <c:pt idx="3">
                  <c:v>No benefit</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56"/>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floor>
      <c:spPr>
        <a:noFill/>
        <a:ln w="10000">
          <a:noFill/>
        </a:ln>
      </c:spPr>
    </c:floor>
    <c:sideWall>
      <c:spPr>
        <a:noFill/>
      </c:spPr>
    </c:sideWall>
    <c:backWall>
      <c:spPr>
        <a:noFill/>
      </c:spPr>
    </c:backWall>
    <c:plotArea>
      <c:layout/>
      <c:bar3DChart>
        <c:barDir val="bar"/>
        <c:grouping val="percentStacked"/>
        <c:ser>
          <c:idx val="0"/>
          <c:order val="0"/>
          <c:tx>
            <c:strRef>
              <c:f>Sheet1!$B$1</c:f>
              <c:strCache>
                <c:ptCount val="1"/>
                <c:pt idx="0">
                  <c:v>Very important</c:v>
                </c:pt>
              </c:strCache>
            </c:strRef>
          </c:tx>
          <c:spPr>
            <a:solidFill>
              <a:srgbClr val="000099"/>
            </a:solidFill>
          </c:spPr>
          <c:dLbls>
            <c:txPr>
              <a:bodyPr/>
              <a:lstStyle/>
              <a:p>
                <a:pPr>
                  <a:defRPr sz="2000">
                    <a:solidFill>
                      <a:schemeClr val="bg1"/>
                    </a:solidFill>
                    <a:latin typeface="Trebuchet MS" pitchFamily="34" charset="0"/>
                  </a:defRPr>
                </a:pPr>
                <a:endParaRPr lang="en-US"/>
              </a:p>
            </c:txPr>
            <c:showVal val="1"/>
          </c:dLbls>
          <c:cat>
            <c:strRef>
              <c:f>Sheet1!$A$2:$A$5</c:f>
              <c:strCache>
                <c:ptCount val="4"/>
                <c:pt idx="0">
                  <c:v>Defense</c:v>
                </c:pt>
                <c:pt idx="1">
                  <c:v>Health R&amp;D</c:v>
                </c:pt>
                <c:pt idx="2">
                  <c:v>Agriculture</c:v>
                </c:pt>
                <c:pt idx="3">
                  <c:v>Education</c:v>
                </c:pt>
              </c:strCache>
            </c:strRef>
          </c:cat>
          <c:val>
            <c:numRef>
              <c:f>Sheet1!$B$2:$B$5</c:f>
              <c:numCache>
                <c:formatCode>General</c:formatCode>
                <c:ptCount val="4"/>
                <c:pt idx="0">
                  <c:v>31</c:v>
                </c:pt>
                <c:pt idx="1">
                  <c:v>54</c:v>
                </c:pt>
                <c:pt idx="2">
                  <c:v>56</c:v>
                </c:pt>
                <c:pt idx="3">
                  <c:v>75</c:v>
                </c:pt>
              </c:numCache>
            </c:numRef>
          </c:val>
        </c:ser>
        <c:ser>
          <c:idx val="1"/>
          <c:order val="1"/>
          <c:tx>
            <c:strRef>
              <c:f>Sheet1!$C$1</c:f>
              <c:strCache>
                <c:ptCount val="1"/>
                <c:pt idx="0">
                  <c:v>Somewhat important</c:v>
                </c:pt>
              </c:strCache>
            </c:strRef>
          </c:tx>
          <c:spPr>
            <a:solidFill>
              <a:srgbClr val="FF9900"/>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Defense</c:v>
                </c:pt>
                <c:pt idx="1">
                  <c:v>Health R&amp;D</c:v>
                </c:pt>
                <c:pt idx="2">
                  <c:v>Agriculture</c:v>
                </c:pt>
                <c:pt idx="3">
                  <c:v>Education</c:v>
                </c:pt>
              </c:strCache>
            </c:strRef>
          </c:cat>
          <c:val>
            <c:numRef>
              <c:f>Sheet1!$C$2:$C$5</c:f>
              <c:numCache>
                <c:formatCode>General</c:formatCode>
                <c:ptCount val="4"/>
                <c:pt idx="0">
                  <c:v>41</c:v>
                </c:pt>
                <c:pt idx="1">
                  <c:v>38</c:v>
                </c:pt>
                <c:pt idx="2">
                  <c:v>35</c:v>
                </c:pt>
                <c:pt idx="3">
                  <c:v>19</c:v>
                </c:pt>
              </c:numCache>
            </c:numRef>
          </c:val>
        </c:ser>
        <c:ser>
          <c:idx val="2"/>
          <c:order val="2"/>
          <c:tx>
            <c:strRef>
              <c:f>Sheet1!$D$1</c:f>
              <c:strCache>
                <c:ptCount val="1"/>
                <c:pt idx="0">
                  <c:v>Not very important</c:v>
                </c:pt>
              </c:strCache>
            </c:strRef>
          </c:tx>
          <c:spPr>
            <a:solidFill>
              <a:srgbClr val="F0EA00"/>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Defense</c:v>
                </c:pt>
                <c:pt idx="1">
                  <c:v>Health R&amp;D</c:v>
                </c:pt>
                <c:pt idx="2">
                  <c:v>Agriculture</c:v>
                </c:pt>
                <c:pt idx="3">
                  <c:v>Education</c:v>
                </c:pt>
              </c:strCache>
            </c:strRef>
          </c:cat>
          <c:val>
            <c:numRef>
              <c:f>Sheet1!$D$2:$D$5</c:f>
              <c:numCache>
                <c:formatCode>General</c:formatCode>
                <c:ptCount val="4"/>
                <c:pt idx="0">
                  <c:v>22</c:v>
                </c:pt>
                <c:pt idx="1">
                  <c:v>6</c:v>
                </c:pt>
                <c:pt idx="2">
                  <c:v>7</c:v>
                </c:pt>
                <c:pt idx="3">
                  <c:v>4</c:v>
                </c:pt>
              </c:numCache>
            </c:numRef>
          </c:val>
        </c:ser>
        <c:ser>
          <c:idx val="3"/>
          <c:order val="3"/>
          <c:tx>
            <c:strRef>
              <c:f>Sheet1!$E$1</c:f>
              <c:strCache>
                <c:ptCount val="1"/>
                <c:pt idx="0">
                  <c:v>Not at all important</c:v>
                </c:pt>
              </c:strCache>
            </c:strRef>
          </c:tx>
          <c:spPr>
            <a:solidFill>
              <a:srgbClr val="B10021"/>
            </a:solidFill>
          </c:spPr>
          <c:dLbls>
            <c:dLbl>
              <c:idx val="0"/>
              <c:layout/>
              <c:showVal val="1"/>
            </c:dLbl>
            <c:delete val="1"/>
          </c:dLbls>
          <c:cat>
            <c:strRef>
              <c:f>Sheet1!$A$2:$A$5</c:f>
              <c:strCache>
                <c:ptCount val="4"/>
                <c:pt idx="0">
                  <c:v>Defense</c:v>
                </c:pt>
                <c:pt idx="1">
                  <c:v>Health R&amp;D</c:v>
                </c:pt>
                <c:pt idx="2">
                  <c:v>Agriculture</c:v>
                </c:pt>
                <c:pt idx="3">
                  <c:v>Education</c:v>
                </c:pt>
              </c:strCache>
            </c:strRef>
          </c:cat>
          <c:val>
            <c:numRef>
              <c:f>Sheet1!$E$2:$E$5</c:f>
              <c:numCache>
                <c:formatCode>General</c:formatCode>
                <c:ptCount val="4"/>
                <c:pt idx="0">
                  <c:v>6</c:v>
                </c:pt>
                <c:pt idx="1">
                  <c:v>2</c:v>
                </c:pt>
                <c:pt idx="2">
                  <c:v>2</c:v>
                </c:pt>
                <c:pt idx="3">
                  <c:v>2</c:v>
                </c:pt>
              </c:numCache>
            </c:numRef>
          </c:val>
        </c:ser>
        <c:shape val="box"/>
        <c:axId val="69101440"/>
        <c:axId val="69102976"/>
        <c:axId val="0"/>
      </c:bar3DChart>
      <c:catAx>
        <c:axId val="69101440"/>
        <c:scaling>
          <c:orientation val="minMax"/>
        </c:scaling>
        <c:axPos val="l"/>
        <c:numFmt formatCode="General" sourceLinked="1"/>
        <c:tickLblPos val="nextTo"/>
        <c:spPr>
          <a:ln>
            <a:solidFill>
              <a:srgbClr val="000000"/>
            </a:solidFill>
          </a:ln>
        </c:spPr>
        <c:txPr>
          <a:bodyPr/>
          <a:lstStyle/>
          <a:p>
            <a:pPr>
              <a:defRPr sz="2000">
                <a:solidFill>
                  <a:srgbClr val="000000"/>
                </a:solidFill>
                <a:latin typeface="Trebuchet MS" pitchFamily="34" charset="0"/>
              </a:defRPr>
            </a:pPr>
            <a:endParaRPr lang="en-US"/>
          </a:p>
        </c:txPr>
        <c:crossAx val="69102976"/>
        <c:crosses val="autoZero"/>
        <c:auto val="1"/>
        <c:lblAlgn val="ctr"/>
        <c:lblOffset val="100"/>
      </c:catAx>
      <c:valAx>
        <c:axId val="69102976"/>
        <c:scaling>
          <c:orientation val="minMax"/>
        </c:scaling>
        <c:delete val="1"/>
        <c:axPos val="b"/>
        <c:numFmt formatCode="0%" sourceLinked="1"/>
        <c:tickLblPos val="none"/>
        <c:crossAx val="69101440"/>
        <c:crosses val="autoZero"/>
        <c:crossBetween val="between"/>
      </c:valAx>
      <c:spPr>
        <a:noFill/>
        <a:ln w="26219">
          <a:noFill/>
        </a:ln>
      </c:spPr>
    </c:plotArea>
    <c:legend>
      <c:legendPos val="r"/>
      <c:layout/>
      <c:txPr>
        <a:bodyPr/>
        <a:lstStyle/>
        <a:p>
          <a:pPr>
            <a:defRPr sz="2000">
              <a:solidFill>
                <a:srgbClr val="000000"/>
              </a:solidFill>
              <a:latin typeface="Trebuchet MS" pitchFamily="34" charset="0"/>
            </a:defRPr>
          </a:pPr>
          <a:endParaRPr lang="en-US"/>
        </a:p>
      </c:txPr>
    </c:legend>
    <c:plotVisOnly val="1"/>
    <c:dispBlanksAs val="gap"/>
  </c:chart>
  <c:spPr>
    <a:noFill/>
    <a:ln>
      <a:noFill/>
    </a:ln>
  </c:spPr>
  <c:txPr>
    <a:bodyPr/>
    <a:lstStyle/>
    <a:p>
      <a:pPr>
        <a:defRPr sz="1858"/>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floor>
      <c:spPr>
        <a:noFill/>
        <a:ln w="10000">
          <a:noFill/>
        </a:ln>
      </c:spPr>
    </c:floor>
    <c:sideWall>
      <c:spPr>
        <a:noFill/>
      </c:spPr>
    </c:sideWall>
    <c:backWall>
      <c:spPr>
        <a:noFill/>
      </c:spPr>
    </c:backWall>
    <c:plotArea>
      <c:layout/>
      <c:bar3DChart>
        <c:barDir val="bar"/>
        <c:grouping val="percentStacked"/>
        <c:ser>
          <c:idx val="0"/>
          <c:order val="0"/>
          <c:tx>
            <c:strRef>
              <c:f>Sheet1!$B$1</c:f>
              <c:strCache>
                <c:ptCount val="1"/>
                <c:pt idx="0">
                  <c:v>A great deal</c:v>
                </c:pt>
              </c:strCache>
            </c:strRef>
          </c:tx>
          <c:spPr>
            <a:solidFill>
              <a:srgbClr val="000099"/>
            </a:solidFill>
          </c:spPr>
          <c:dLbls>
            <c:txPr>
              <a:bodyPr/>
              <a:lstStyle/>
              <a:p>
                <a:pPr>
                  <a:defRPr sz="2000">
                    <a:solidFill>
                      <a:schemeClr val="bg1"/>
                    </a:solidFill>
                    <a:latin typeface="Trebuchet MS" pitchFamily="34" charset="0"/>
                  </a:defRPr>
                </a:pPr>
                <a:endParaRPr lang="en-US"/>
              </a:p>
            </c:txPr>
            <c:showVal val="1"/>
          </c:dLbls>
          <c:cat>
            <c:strRef>
              <c:f>Sheet1!$A$2:$A$5</c:f>
              <c:strCache>
                <c:ptCount val="4"/>
                <c:pt idx="0">
                  <c:v>Lives of people outside the U.S.</c:v>
                </c:pt>
                <c:pt idx="1">
                  <c:v>Environment</c:v>
                </c:pt>
                <c:pt idx="2">
                  <c:v>Health care</c:v>
                </c:pt>
                <c:pt idx="3">
                  <c:v>Economy</c:v>
                </c:pt>
              </c:strCache>
            </c:strRef>
          </c:cat>
          <c:val>
            <c:numRef>
              <c:f>Sheet1!$B$2:$B$5</c:f>
              <c:numCache>
                <c:formatCode>General</c:formatCode>
                <c:ptCount val="4"/>
                <c:pt idx="0">
                  <c:v>11</c:v>
                </c:pt>
                <c:pt idx="1">
                  <c:v>21</c:v>
                </c:pt>
                <c:pt idx="2">
                  <c:v>34</c:v>
                </c:pt>
                <c:pt idx="3">
                  <c:v>50</c:v>
                </c:pt>
              </c:numCache>
            </c:numRef>
          </c:val>
        </c:ser>
        <c:ser>
          <c:idx val="1"/>
          <c:order val="1"/>
          <c:tx>
            <c:strRef>
              <c:f>Sheet1!$C$1</c:f>
              <c:strCache>
                <c:ptCount val="1"/>
                <c:pt idx="0">
                  <c:v>Some</c:v>
                </c:pt>
              </c:strCache>
            </c:strRef>
          </c:tx>
          <c:spPr>
            <a:solidFill>
              <a:srgbClr val="FF9900"/>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Lives of people outside the U.S.</c:v>
                </c:pt>
                <c:pt idx="1">
                  <c:v>Environment</c:v>
                </c:pt>
                <c:pt idx="2">
                  <c:v>Health care</c:v>
                </c:pt>
                <c:pt idx="3">
                  <c:v>Economy</c:v>
                </c:pt>
              </c:strCache>
            </c:strRef>
          </c:cat>
          <c:val>
            <c:numRef>
              <c:f>Sheet1!$C$2:$C$5</c:f>
              <c:numCache>
                <c:formatCode>General</c:formatCode>
                <c:ptCount val="4"/>
                <c:pt idx="0">
                  <c:v>43</c:v>
                </c:pt>
                <c:pt idx="1">
                  <c:v>47</c:v>
                </c:pt>
                <c:pt idx="2">
                  <c:v>45</c:v>
                </c:pt>
                <c:pt idx="3">
                  <c:v>39</c:v>
                </c:pt>
              </c:numCache>
            </c:numRef>
          </c:val>
        </c:ser>
        <c:ser>
          <c:idx val="2"/>
          <c:order val="2"/>
          <c:tx>
            <c:strRef>
              <c:f>Sheet1!$D$1</c:f>
              <c:strCache>
                <c:ptCount val="1"/>
                <c:pt idx="0">
                  <c:v>Not much</c:v>
                </c:pt>
              </c:strCache>
            </c:strRef>
          </c:tx>
          <c:spPr>
            <a:solidFill>
              <a:srgbClr val="F0EA00"/>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Lives of people outside the U.S.</c:v>
                </c:pt>
                <c:pt idx="1">
                  <c:v>Environment</c:v>
                </c:pt>
                <c:pt idx="2">
                  <c:v>Health care</c:v>
                </c:pt>
                <c:pt idx="3">
                  <c:v>Economy</c:v>
                </c:pt>
              </c:strCache>
            </c:strRef>
          </c:cat>
          <c:val>
            <c:numRef>
              <c:f>Sheet1!$D$2:$D$5</c:f>
              <c:numCache>
                <c:formatCode>General</c:formatCode>
                <c:ptCount val="4"/>
                <c:pt idx="0">
                  <c:v>35</c:v>
                </c:pt>
                <c:pt idx="1">
                  <c:v>25</c:v>
                </c:pt>
                <c:pt idx="2">
                  <c:v>16</c:v>
                </c:pt>
                <c:pt idx="3">
                  <c:v>8</c:v>
                </c:pt>
              </c:numCache>
            </c:numRef>
          </c:val>
        </c:ser>
        <c:ser>
          <c:idx val="3"/>
          <c:order val="3"/>
          <c:tx>
            <c:strRef>
              <c:f>Sheet1!$E$1</c:f>
              <c:strCache>
                <c:ptCount val="1"/>
                <c:pt idx="0">
                  <c:v>None at all</c:v>
                </c:pt>
              </c:strCache>
            </c:strRef>
          </c:tx>
          <c:spPr>
            <a:solidFill>
              <a:srgbClr val="B10021"/>
            </a:solidFill>
          </c:spPr>
          <c:dLbls>
            <c:txPr>
              <a:bodyPr/>
              <a:lstStyle/>
              <a:p>
                <a:pPr>
                  <a:defRPr sz="2000">
                    <a:solidFill>
                      <a:srgbClr val="000000"/>
                    </a:solidFill>
                    <a:latin typeface="Trebuchet MS" pitchFamily="34" charset="0"/>
                  </a:defRPr>
                </a:pPr>
                <a:endParaRPr lang="en-US"/>
              </a:p>
            </c:txPr>
            <c:showVal val="1"/>
          </c:dLbls>
          <c:cat>
            <c:strRef>
              <c:f>Sheet1!$A$2:$A$5</c:f>
              <c:strCache>
                <c:ptCount val="4"/>
                <c:pt idx="0">
                  <c:v>Lives of people outside the U.S.</c:v>
                </c:pt>
                <c:pt idx="1">
                  <c:v>Environment</c:v>
                </c:pt>
                <c:pt idx="2">
                  <c:v>Health care</c:v>
                </c:pt>
                <c:pt idx="3">
                  <c:v>Economy</c:v>
                </c:pt>
              </c:strCache>
            </c:strRef>
          </c:cat>
          <c:val>
            <c:numRef>
              <c:f>Sheet1!$E$2:$E$5</c:f>
              <c:numCache>
                <c:formatCode>General</c:formatCode>
                <c:ptCount val="4"/>
                <c:pt idx="0">
                  <c:v>11</c:v>
                </c:pt>
                <c:pt idx="1">
                  <c:v>7</c:v>
                </c:pt>
                <c:pt idx="2">
                  <c:v>5</c:v>
                </c:pt>
                <c:pt idx="3">
                  <c:v>3</c:v>
                </c:pt>
              </c:numCache>
            </c:numRef>
          </c:val>
        </c:ser>
        <c:shape val="box"/>
        <c:axId val="69291008"/>
        <c:axId val="69321472"/>
        <c:axId val="0"/>
      </c:bar3DChart>
      <c:catAx>
        <c:axId val="69291008"/>
        <c:scaling>
          <c:orientation val="minMax"/>
        </c:scaling>
        <c:axPos val="l"/>
        <c:numFmt formatCode="General" sourceLinked="1"/>
        <c:tickLblPos val="nextTo"/>
        <c:spPr>
          <a:ln>
            <a:solidFill>
              <a:srgbClr val="000000"/>
            </a:solidFill>
          </a:ln>
        </c:spPr>
        <c:txPr>
          <a:bodyPr/>
          <a:lstStyle/>
          <a:p>
            <a:pPr>
              <a:defRPr sz="2000">
                <a:solidFill>
                  <a:srgbClr val="000000"/>
                </a:solidFill>
                <a:latin typeface="Trebuchet MS" pitchFamily="34" charset="0"/>
              </a:defRPr>
            </a:pPr>
            <a:endParaRPr lang="en-US"/>
          </a:p>
        </c:txPr>
        <c:crossAx val="69321472"/>
        <c:crosses val="autoZero"/>
        <c:auto val="1"/>
        <c:lblAlgn val="ctr"/>
        <c:lblOffset val="100"/>
      </c:catAx>
      <c:valAx>
        <c:axId val="69321472"/>
        <c:scaling>
          <c:orientation val="minMax"/>
        </c:scaling>
        <c:delete val="1"/>
        <c:axPos val="b"/>
        <c:numFmt formatCode="0%" sourceLinked="1"/>
        <c:tickLblPos val="none"/>
        <c:crossAx val="69291008"/>
        <c:crosses val="autoZero"/>
        <c:crossBetween val="between"/>
      </c:valAx>
      <c:spPr>
        <a:noFill/>
        <a:ln w="26219">
          <a:noFill/>
        </a:ln>
      </c:spPr>
    </c:plotArea>
    <c:legend>
      <c:legendPos val="r"/>
      <c:layout/>
      <c:txPr>
        <a:bodyPr/>
        <a:lstStyle/>
        <a:p>
          <a:pPr>
            <a:defRPr sz="2000">
              <a:solidFill>
                <a:srgbClr val="000000"/>
              </a:solidFill>
              <a:latin typeface="Trebuchet MS" pitchFamily="34" charset="0"/>
            </a:defRPr>
          </a:pPr>
          <a:endParaRPr lang="en-US"/>
        </a:p>
      </c:txPr>
    </c:legend>
    <c:plotVisOnly val="1"/>
    <c:dispBlanksAs val="gap"/>
  </c:chart>
  <c:spPr>
    <a:noFill/>
    <a:ln>
      <a:noFill/>
    </a:ln>
  </c:spPr>
  <c:txPr>
    <a:bodyPr/>
    <a:lstStyle/>
    <a:p>
      <a:pPr>
        <a:defRPr sz="1858"/>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B10021"/>
              </a:solidFill>
              <a:ln w="12413">
                <a:noFill/>
                <a:prstDash val="solid"/>
              </a:ln>
            </c:spPr>
          </c:dPt>
          <c:dLbls>
            <c:dLbl>
              <c:idx val="0"/>
              <c:layout>
                <c:manualLayout>
                  <c:x val="-1.2700906704843713E-2"/>
                  <c:y val="-0.2249297514281304"/>
                </c:manualLayout>
              </c:layout>
              <c:dLblPos val="bestFit"/>
              <c:showPercent val="1"/>
            </c:dLbl>
            <c:dLbl>
              <c:idx val="1"/>
              <c:layout>
                <c:manualLayout>
                  <c:x val="-1.2842042471963746E-2"/>
                  <c:y val="-0.12806443312233096"/>
                </c:manualLayout>
              </c:layout>
              <c:dLblPos val="bestFit"/>
              <c:showPercent val="1"/>
            </c:dLbl>
            <c:dLbl>
              <c:idx val="2"/>
              <c:layout>
                <c:manualLayout>
                  <c:x val="5.0378191362443446E-3"/>
                  <c:y val="-1.1058360352014822E-2"/>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42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Sheet1!$A$2:$A$4</c:f>
              <c:strCache>
                <c:ptCount val="3"/>
                <c:pt idx="0">
                  <c:v>More</c:v>
                </c:pt>
                <c:pt idx="1">
                  <c:v>Same amount</c:v>
                </c:pt>
                <c:pt idx="2">
                  <c:v>Less</c:v>
                </c:pt>
              </c:strCache>
            </c:strRef>
          </c:cat>
          <c:val>
            <c:numRef>
              <c:f>Sheet1!$B$2:$B$4</c:f>
              <c:numCache>
                <c:formatCode>General</c:formatCode>
                <c:ptCount val="3"/>
                <c:pt idx="0">
                  <c:v>51</c:v>
                </c:pt>
                <c:pt idx="1">
                  <c:v>38</c:v>
                </c:pt>
                <c:pt idx="2">
                  <c:v>11</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33"/>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60"/>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8.2753638749701694E-2"/>
                  <c:y val="-0.56153105861767283"/>
                </c:manualLayout>
              </c:layout>
              <c:dLblPos val="bestFit"/>
              <c:showPercent val="1"/>
            </c:dLbl>
            <c:dLbl>
              <c:idx val="1"/>
              <c:layout>
                <c:manualLayout>
                  <c:x val="2.3094726795514198E-3"/>
                  <c:y val="1.8609438526066625E-3"/>
                </c:manualLayout>
              </c:layout>
              <c:dLblPos val="bestFit"/>
              <c:showPercent val="1"/>
            </c:dLbl>
            <c:dLbl>
              <c:idx val="2"/>
              <c:layout>
                <c:manualLayout>
                  <c:x val="4.9239124465348823E-4"/>
                  <c:y val="-1.8950196254368663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63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Yes</c:v>
                </c:pt>
                <c:pt idx="1">
                  <c:v>No</c:v>
                </c:pt>
              </c:strCache>
            </c:strRef>
          </c:cat>
          <c:val>
            <c:numRef>
              <c:f>Sheet1!$B$2:$B$3</c:f>
              <c:numCache>
                <c:formatCode>General</c:formatCode>
                <c:ptCount val="2"/>
                <c:pt idx="0">
                  <c:v>84</c:v>
                </c:pt>
                <c:pt idx="1">
                  <c:v>16</c:v>
                </c:pt>
              </c:numCache>
            </c:numRef>
          </c:val>
        </c:ser>
        <c:dLbls>
          <c:showPercent val="1"/>
        </c:dLbls>
      </c:pie3DChart>
      <c:spPr>
        <a:noFill/>
        <a:ln w="25400">
          <a:noFill/>
        </a:ln>
      </c:spPr>
    </c:plotArea>
    <c:legend>
      <c:legendPos val="r"/>
      <c:layout>
        <c:manualLayout>
          <c:xMode val="edge"/>
          <c:yMode val="edge"/>
          <c:x val="0.77068408494392771"/>
          <c:y val="0.19624800576398541"/>
          <c:w val="0.13558840372226269"/>
          <c:h val="0.52465853533014262"/>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Strongly agree</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6.9961206461447052E-3"/>
                  <c:y val="-2.8851302612396879E-2"/>
                </c:manualLayout>
              </c:layout>
              <c:dLblPos val="bestFit"/>
              <c:showPercent val="1"/>
            </c:dLbl>
            <c:dLbl>
              <c:idx val="1"/>
              <c:layout>
                <c:manualLayout>
                  <c:x val="-0.11890264853256979"/>
                  <c:y val="-0.35355462920076236"/>
                </c:manualLayout>
              </c:layout>
              <c:dLblPos val="bestFit"/>
              <c:showPercent val="1"/>
            </c:dLbl>
            <c:dLbl>
              <c:idx val="2"/>
              <c:layout>
                <c:manualLayout>
                  <c:x val="4.9239124465348812E-4"/>
                  <c:y val="-1.8950196254368648E-3"/>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35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Strongly agree</c:v>
                </c:pt>
                <c:pt idx="1">
                  <c:v>Somewhat agree</c:v>
                </c:pt>
                <c:pt idx="2">
                  <c:v>Somewhat disagree</c:v>
                </c:pt>
                <c:pt idx="3">
                  <c:v>Strongly disagree</c:v>
                </c:pt>
              </c:strCache>
            </c:strRef>
          </c:cat>
          <c:val>
            <c:numRef>
              <c:f>Sheet1!$B$2:$B$5</c:f>
              <c:numCache>
                <c:formatCode>General</c:formatCode>
                <c:ptCount val="4"/>
                <c:pt idx="0">
                  <c:v>29</c:v>
                </c:pt>
                <c:pt idx="1">
                  <c:v>53</c:v>
                </c:pt>
                <c:pt idx="2">
                  <c:v>14</c:v>
                </c:pt>
                <c:pt idx="3">
                  <c:v>4</c:v>
                </c:pt>
              </c:numCache>
            </c:numRef>
          </c:val>
        </c:ser>
        <c:ser>
          <c:idx val="1"/>
          <c:order val="1"/>
          <c:tx>
            <c:strRef>
              <c:f>Sheet1!$C$1</c:f>
              <c:strCache>
                <c:ptCount val="1"/>
                <c:pt idx="0">
                  <c:v>Somewhat agree</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Strongly agree</c:v>
                </c:pt>
                <c:pt idx="1">
                  <c:v>Somewhat agree</c:v>
                </c:pt>
                <c:pt idx="2">
                  <c:v>Somewhat disagree</c:v>
                </c:pt>
                <c:pt idx="3">
                  <c:v>Strongly disagree</c:v>
                </c:pt>
              </c:strCache>
            </c:strRef>
          </c:cat>
          <c:val>
            <c:numRef>
              <c:f>Sheet1!$C$2:$C$5</c:f>
              <c:numCache>
                <c:formatCode>General</c:formatCode>
                <c:ptCount val="4"/>
              </c:numCache>
            </c:numRef>
          </c:val>
        </c:ser>
        <c:ser>
          <c:idx val="2"/>
          <c:order val="2"/>
          <c:tx>
            <c:strRef>
              <c:f>Sheet1!$D$1</c:f>
              <c:strCache>
                <c:ptCount val="1"/>
                <c:pt idx="0">
                  <c:v>Somewhat disagree</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Strongly agree</c:v>
                </c:pt>
                <c:pt idx="1">
                  <c:v>Somewhat agree</c:v>
                </c:pt>
                <c:pt idx="2">
                  <c:v>Somewhat disagree</c:v>
                </c:pt>
                <c:pt idx="3">
                  <c:v>Strongly disagree</c:v>
                </c:pt>
              </c:strCache>
            </c:strRef>
          </c:cat>
          <c:val>
            <c:numRef>
              <c:f>Sheet1!$D$2:$D$5</c:f>
              <c:numCache>
                <c:formatCode>General</c:formatCode>
                <c:ptCount val="4"/>
              </c:numCache>
            </c:numRef>
          </c:val>
        </c:ser>
        <c:ser>
          <c:idx val="3"/>
          <c:order val="3"/>
          <c:tx>
            <c:strRef>
              <c:f>Sheet1!$E$1</c:f>
              <c:strCache>
                <c:ptCount val="1"/>
                <c:pt idx="0">
                  <c:v>Strongly disagree</c:v>
                </c:pt>
              </c:strCache>
            </c:strRef>
          </c:tx>
          <c:cat>
            <c:strRef>
              <c:f>Sheet1!$A$2:$A$5</c:f>
              <c:strCache>
                <c:ptCount val="4"/>
                <c:pt idx="0">
                  <c:v>Strongly agree</c:v>
                </c:pt>
                <c:pt idx="1">
                  <c:v>Somewhat agree</c:v>
                </c:pt>
                <c:pt idx="2">
                  <c:v>Somewhat disagree</c:v>
                </c:pt>
                <c:pt idx="3">
                  <c:v>Strongly disagree</c:v>
                </c:pt>
              </c:strCache>
            </c:strRef>
          </c:cat>
          <c:val>
            <c:numRef>
              <c:f>Sheet1!$E$2:$E$5</c:f>
              <c:numCache>
                <c:formatCode>General</c:formatCode>
                <c:ptCount val="4"/>
              </c:numCache>
            </c:numRef>
          </c:val>
        </c:ser>
        <c:dLbls>
          <c:showPercent val="1"/>
        </c:dLbls>
      </c:pie3DChart>
      <c:spPr>
        <a:noFill/>
        <a:ln w="25400">
          <a:noFill/>
        </a:ln>
      </c:spPr>
    </c:plotArea>
    <c:legend>
      <c:legendPos val="r"/>
      <c:layout>
        <c:manualLayout>
          <c:xMode val="edge"/>
          <c:yMode val="edge"/>
          <c:x val="0.65704776928186304"/>
          <c:y val="0.14069252657054937"/>
          <c:w val="0.30323109043187779"/>
          <c:h val="0.37899027327466567"/>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B10021"/>
              </a:solidFill>
              <a:ln w="12413">
                <a:noFill/>
                <a:prstDash val="solid"/>
              </a:ln>
            </c:spPr>
          </c:dPt>
          <c:dLbls>
            <c:dLbl>
              <c:idx val="0"/>
              <c:layout>
                <c:manualLayout>
                  <c:x val="-2.4822118826055842E-2"/>
                  <c:y val="-0.36218465338891515"/>
                </c:manualLayout>
              </c:layout>
              <c:dLblPos val="bestFit"/>
              <c:showPercent val="1"/>
            </c:dLbl>
            <c:dLbl>
              <c:idx val="1"/>
              <c:layout>
                <c:manualLayout>
                  <c:x val="-5.2662848962061418E-3"/>
                  <c:y val="9.1904688384540304E-3"/>
                </c:manualLayout>
              </c:layout>
              <c:dLblPos val="bestFit"/>
              <c:showPercent val="1"/>
            </c:dLbl>
            <c:dLbl>
              <c:idx val="2"/>
              <c:layout>
                <c:manualLayout>
                  <c:x val="-6.7689572894297306E-2"/>
                  <c:y val="-0.22738536359425671"/>
                </c:manualLayout>
              </c:layout>
              <c:dLblPos val="bestFit"/>
              <c:showPercent val="1"/>
            </c:dLbl>
            <c:dLbl>
              <c:idx val="3"/>
              <c:layout>
                <c:manualLayout>
                  <c:x val="-3.5193509902171322E-2"/>
                  <c:y val="7.4981472904122409E-2"/>
                </c:manualLayout>
              </c:layout>
              <c:dLblPos val="bestFit"/>
              <c:showPercent val="1"/>
            </c:dLbl>
            <c:dLbl>
              <c:idx val="4"/>
              <c:layout>
                <c:manualLayout>
                  <c:x val="3.2615088764098805E-2"/>
                  <c:y val="-3.2103463420199235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Sheet1!$A$2:$A$3</c:f>
              <c:strCache>
                <c:ptCount val="2"/>
                <c:pt idx="0">
                  <c:v>Some people say: The U.S. should spend its tax dollars on improving health in the U.S. and globally. </c:v>
                </c:pt>
                <c:pt idx="1">
                  <c:v>Other people say: The U.S. should spend its tax dollars on improving health in the U.S. only.</c:v>
                </c:pt>
              </c:strCache>
            </c:strRef>
          </c:cat>
          <c:val>
            <c:numRef>
              <c:f>Sheet1!$B$2:$B$3</c:f>
              <c:numCache>
                <c:formatCode>General</c:formatCode>
                <c:ptCount val="2"/>
                <c:pt idx="0">
                  <c:v>58</c:v>
                </c:pt>
                <c:pt idx="1">
                  <c:v>42</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cat>
            <c:strRef>
              <c:f>Sheet1!$A$2:$A$3</c:f>
              <c:strCache>
                <c:ptCount val="2"/>
                <c:pt idx="0">
                  <c:v>Some people say: The U.S. should spend its tax dollars on improving health in the U.S. and globally. </c:v>
                </c:pt>
                <c:pt idx="1">
                  <c:v>Other people say: The U.S. should spend its tax dollars on improving health in the U.S. only.</c:v>
                </c:pt>
              </c:strCache>
            </c:strRef>
          </c:cat>
          <c:val>
            <c:numRef>
              <c:f>Sheet1!$C$2:$C$3</c:f>
              <c:numCache>
                <c:formatCode>General</c:formatCode>
                <c:ptCount val="2"/>
                <c:pt idx="0">
                  <c:v>2.4</c:v>
                </c:pt>
                <c:pt idx="1">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Sheet1!$A$2:$A$3</c:f>
              <c:strCache>
                <c:ptCount val="2"/>
                <c:pt idx="0">
                  <c:v>Some people say: The U.S. should spend its tax dollars on improving health in the U.S. and globally. </c:v>
                </c:pt>
                <c:pt idx="1">
                  <c:v>Other people say: The U.S. should spend its tax dollars on improving health in the U.S. only.</c:v>
                </c:pt>
              </c:strCache>
            </c:strRef>
          </c:cat>
          <c:val>
            <c:numRef>
              <c:f>Sheet1!$D$2:$D$3</c:f>
              <c:numCache>
                <c:formatCode>General</c:formatCode>
                <c:ptCount val="2"/>
                <c:pt idx="0">
                  <c:v>2</c:v>
                </c:pt>
                <c:pt idx="1">
                  <c:v>5</c:v>
                </c:pt>
              </c:numCache>
            </c:numRef>
          </c:val>
        </c:ser>
        <c:dLbls>
          <c:showPercent val="1"/>
        </c:dLbls>
      </c:pie3DChart>
      <c:spPr>
        <a:noFill/>
        <a:ln w="25400">
          <a:noFill/>
        </a:ln>
      </c:spPr>
    </c:plotArea>
    <c:legend>
      <c:legendPos val="r"/>
      <c:layout>
        <c:manualLayout>
          <c:xMode val="edge"/>
          <c:yMode val="edge"/>
          <c:x val="0.64492650918635153"/>
          <c:y val="1.6957439143636542E-4"/>
          <c:w val="0.34619446432832257"/>
          <c:h val="0.86125984251968679"/>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1.8761512765449722E-2"/>
                  <c:y val="-2.430549122536154E-2"/>
                </c:manualLayout>
              </c:layout>
              <c:dLblPos val="bestFit"/>
              <c:showPercent val="1"/>
            </c:dLbl>
            <c:dLbl>
              <c:idx val="1"/>
              <c:layout>
                <c:manualLayout>
                  <c:x val="0.1689760200429492"/>
                  <c:y val="-0.3895023416190635"/>
                </c:manualLayout>
              </c:layout>
              <c:dLblPos val="bestFit"/>
              <c:showPercent val="1"/>
            </c:dLbl>
            <c:dLbl>
              <c:idx val="2"/>
              <c:layout>
                <c:manualLayout>
                  <c:x val="4.9236459078978918E-4"/>
                  <c:y val="3.0784828367042348E-2"/>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63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Very important</c:v>
                </c:pt>
                <c:pt idx="1">
                  <c:v>Somewhat important</c:v>
                </c:pt>
                <c:pt idx="2">
                  <c:v>Not too important</c:v>
                </c:pt>
                <c:pt idx="3">
                  <c:v>Not at all important</c:v>
                </c:pt>
              </c:strCache>
            </c:strRef>
          </c:cat>
          <c:val>
            <c:numRef>
              <c:f>Sheet1!$B$2:$B$5</c:f>
              <c:numCache>
                <c:formatCode>General</c:formatCode>
                <c:ptCount val="4"/>
                <c:pt idx="0">
                  <c:v>22</c:v>
                </c:pt>
                <c:pt idx="1">
                  <c:v>51</c:v>
                </c:pt>
                <c:pt idx="2">
                  <c:v>22</c:v>
                </c:pt>
                <c:pt idx="3">
                  <c:v>5</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67"/>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0"/>
      <c:rotY val="359"/>
      <c:perspective val="0"/>
    </c:view3D>
    <c:plotArea>
      <c:layout>
        <c:manualLayout>
          <c:layoutTarget val="inner"/>
          <c:xMode val="edge"/>
          <c:yMode val="edge"/>
          <c:x val="0"/>
          <c:y val="6.1879978914170693E-2"/>
          <c:w val="0.76331937372699721"/>
          <c:h val="0.84359591780162069"/>
        </c:manualLayout>
      </c:layout>
      <c:pie3DChart>
        <c:varyColors val="1"/>
        <c:ser>
          <c:idx val="0"/>
          <c:order val="0"/>
          <c:tx>
            <c:strRef>
              <c:f>Sheet1!$B$1</c:f>
              <c:strCache>
                <c:ptCount val="1"/>
                <c:pt idx="0">
                  <c:v>Series 1</c:v>
                </c:pt>
              </c:strCache>
            </c:strRef>
          </c:tx>
          <c:spPr>
            <a:solidFill>
              <a:srgbClr val="0000FF"/>
            </a:solidFill>
            <a:ln w="12413">
              <a:noFill/>
              <a:prstDash val="solid"/>
            </a:ln>
          </c:spPr>
          <c:explosion val="10"/>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dLbls>
            <c:dLbl>
              <c:idx val="0"/>
              <c:layout>
                <c:manualLayout>
                  <c:x val="-1.8761512765449722E-2"/>
                  <c:y val="-2.430549122536154E-2"/>
                </c:manualLayout>
              </c:layout>
              <c:dLblPos val="bestFit"/>
              <c:showPercent val="1"/>
            </c:dLbl>
            <c:dLbl>
              <c:idx val="1"/>
              <c:layout>
                <c:manualLayout>
                  <c:x val="0.1689760200429492"/>
                  <c:y val="-0.38950234161906372"/>
                </c:manualLayout>
              </c:layout>
              <c:dLblPos val="bestFit"/>
              <c:showPercent val="1"/>
            </c:dLbl>
            <c:dLbl>
              <c:idx val="2"/>
              <c:layout>
                <c:manualLayout>
                  <c:x val="4.9236459078978939E-4"/>
                  <c:y val="3.0784828367042348E-2"/>
                </c:manualLayout>
              </c:layout>
              <c:dLblPos val="bestFit"/>
              <c:showPercent val="1"/>
            </c:dLbl>
            <c:dLbl>
              <c:idx val="3"/>
              <c:layout>
                <c:manualLayout>
                  <c:x val="1.3291390336227641E-2"/>
                  <c:y val="-3.2861661142199086E-2"/>
                </c:manualLayout>
              </c:layout>
              <c:dLblPos val="bestFit"/>
              <c:showPercent val="1"/>
            </c:dLbl>
            <c:dLbl>
              <c:idx val="4"/>
              <c:layout>
                <c:manualLayout>
                  <c:x val="3.2615088764098805E-2"/>
                  <c:y val="-3.2103463420199277E-2"/>
                </c:manualLayout>
              </c:layout>
              <c:dLblPos val="bestFit"/>
              <c:showPercent val="1"/>
            </c:dLbl>
            <c:numFmt formatCode="0%" sourceLinked="0"/>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showPercent val="1"/>
          </c:dLbls>
          <c:cat>
            <c:strRef>
              <c:f>Sheet1!$A$2:$A$5</c:f>
              <c:strCache>
                <c:ptCount val="4"/>
                <c:pt idx="0">
                  <c:v>Very important</c:v>
                </c:pt>
                <c:pt idx="1">
                  <c:v>Somewhat important</c:v>
                </c:pt>
                <c:pt idx="2">
                  <c:v>Not too important</c:v>
                </c:pt>
                <c:pt idx="3">
                  <c:v>Not at all important</c:v>
                </c:pt>
              </c:strCache>
            </c:strRef>
          </c:cat>
          <c:val>
            <c:numRef>
              <c:f>Sheet1!$B$2:$B$5</c:f>
              <c:numCache>
                <c:formatCode>General</c:formatCode>
                <c:ptCount val="4"/>
                <c:pt idx="0">
                  <c:v>20</c:v>
                </c:pt>
                <c:pt idx="1">
                  <c:v>55</c:v>
                </c:pt>
                <c:pt idx="2">
                  <c:v>20</c:v>
                </c:pt>
                <c:pt idx="3">
                  <c:v>5</c:v>
                </c:pt>
              </c:numCache>
            </c:numRef>
          </c:val>
        </c:ser>
        <c:ser>
          <c:idx val="1"/>
          <c:order val="1"/>
          <c:tx>
            <c:strRef>
              <c:f>Sheet1!$C$1</c:f>
              <c:strCache>
                <c:ptCount val="1"/>
                <c:pt idx="0">
                  <c:v>Series 2</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FF9900"/>
              </a:solidFill>
              <a:ln w="12413">
                <a:noFill/>
                <a:prstDash val="solid"/>
              </a:ln>
            </c:spPr>
          </c:dPt>
          <c:dPt>
            <c:idx val="2"/>
            <c:spPr>
              <a:solidFill>
                <a:srgbClr val="FFFF00"/>
              </a:solidFill>
              <a:ln w="12413">
                <a:noFill/>
                <a:prstDash val="solid"/>
              </a:ln>
            </c:spPr>
          </c:dPt>
          <c:dPt>
            <c:idx val="3"/>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00FF"/>
            </a:solidFill>
            <a:ln w="12413">
              <a:noFill/>
              <a:prstDash val="solid"/>
            </a:ln>
          </c:spPr>
          <c:dPt>
            <c:idx val="0"/>
            <c:spPr>
              <a:solidFill>
                <a:srgbClr val="000099"/>
              </a:solidFill>
              <a:ln w="12413">
                <a:noFill/>
                <a:prstDash val="solid"/>
              </a:ln>
            </c:spPr>
          </c:dPt>
          <c:dPt>
            <c:idx val="1"/>
            <c:spPr>
              <a:solidFill>
                <a:srgbClr val="B10021"/>
              </a:solidFill>
              <a:ln w="12413">
                <a:noFill/>
                <a:prstDash val="solid"/>
              </a:ln>
            </c:spPr>
          </c:dPt>
          <c:cat>
            <c:strRef>
              <c:f>Sheet1!$A$2:$A$5</c:f>
              <c:strCache>
                <c:ptCount val="4"/>
                <c:pt idx="0">
                  <c:v>Very important</c:v>
                </c:pt>
                <c:pt idx="1">
                  <c:v>Somewhat important</c:v>
                </c:pt>
                <c:pt idx="2">
                  <c:v>Not too important</c:v>
                </c:pt>
                <c:pt idx="3">
                  <c:v>Not at all important</c:v>
                </c:pt>
              </c:strCache>
            </c:strRef>
          </c:cat>
          <c:val>
            <c:numRef>
              <c:f>Sheet1!$D$2:$D$5</c:f>
              <c:numCache>
                <c:formatCode>General</c:formatCode>
                <c:ptCount val="4"/>
                <c:pt idx="0">
                  <c:v>2</c:v>
                </c:pt>
                <c:pt idx="1">
                  <c:v>2</c:v>
                </c:pt>
                <c:pt idx="2">
                  <c:v>3</c:v>
                </c:pt>
                <c:pt idx="3">
                  <c:v>5</c:v>
                </c:pt>
              </c:numCache>
            </c:numRef>
          </c:val>
        </c:ser>
        <c:dLbls>
          <c:showPercent val="1"/>
        </c:dLbls>
      </c:pie3DChart>
      <c:spPr>
        <a:noFill/>
        <a:ln w="25400">
          <a:noFill/>
        </a:ln>
      </c:spPr>
    </c:plotArea>
    <c:legend>
      <c:legendPos val="r"/>
      <c:layout>
        <c:manualLayout>
          <c:xMode val="edge"/>
          <c:yMode val="edge"/>
          <c:x val="0.65704776928186304"/>
          <c:y val="0.14069252657054937"/>
          <c:w val="0.33407322120367189"/>
          <c:h val="0.72727280458124055"/>
        </c:manualLayout>
      </c:layout>
      <c:spPr>
        <a:noFill/>
        <a:ln w="24826">
          <a:noFill/>
        </a:ln>
      </c:spPr>
      <c:txPr>
        <a:bodyPr/>
        <a:lstStyle/>
        <a:p>
          <a:pPr>
            <a:defRPr sz="2000" b="0" i="0" u="none" strike="noStrike" baseline="0">
              <a:solidFill>
                <a:srgbClr val="000000"/>
              </a:solidFill>
              <a:latin typeface="Trebuchet MS" pitchFamily="34" charset="0"/>
              <a:ea typeface="Times New Roman"/>
              <a:cs typeface="Times New Roman"/>
            </a:defRPr>
          </a:pPr>
          <a:endParaRPr lang="en-US"/>
        </a:p>
      </c:txPr>
    </c:legend>
    <c:plotVisOnly val="1"/>
    <c:dispBlanksAs val="zero"/>
  </c:chart>
  <c:spPr>
    <a:noFill/>
    <a:ln>
      <a:noFill/>
    </a:ln>
  </c:spPr>
  <c:txPr>
    <a:bodyPr/>
    <a:lstStyle/>
    <a:p>
      <a:pPr>
        <a:defRPr sz="1808" b="1" i="0" u="none" strike="noStrike" baseline="0">
          <a:solidFill>
            <a:schemeClr val="tx1"/>
          </a:solidFill>
          <a:latin typeface="Times New Roman"/>
          <a:ea typeface="Times New Roman"/>
          <a:cs typeface="Times New Roman"/>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F596B2E0-0DF2-4A1D-8BE1-1D056888ED96}" type="datetimeFigureOut">
              <a:rPr lang="en-US" smtClean="0"/>
              <a:pPr/>
              <a:t>12/10/2010</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6123C86-5BF7-4700-BF45-5AE2534687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5963948-DE63-43A1-BEC9-73FB64B33235}" type="datetimeFigureOut">
              <a:rPr lang="en-US" smtClean="0"/>
              <a:pPr/>
              <a:t>12/10/2010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971438A-3FD7-4E58-997C-1A1A070BFE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8C99AC-D028-4AC6-B20D-E763B8D89BF0}"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71438A-3FD7-4E58-997C-1A1A070BFE6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4" name="Rectangle 13"/>
          <p:cNvSpPr/>
          <p:nvPr/>
        </p:nvSpPr>
        <p:spPr>
          <a:xfrm>
            <a:off x="2359025" y="6043613"/>
            <a:ext cx="6784975" cy="714375"/>
          </a:xfrm>
          <a:prstGeom prst="rect">
            <a:avLst/>
          </a:prstGeom>
          <a:solidFill>
            <a:srgbClr val="2F2FFF">
              <a:alpha val="74902"/>
            </a:srgbClr>
          </a:solidFill>
          <a:ln w="50800" cap="rnd" cmpd="dbl"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3"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pic>
        <p:nvPicPr>
          <p:cNvPr id="12" name="Picture 11" descr="R!A_logo_tchochke_white.png"/>
          <p:cNvPicPr>
            <a:picLocks noChangeAspect="1"/>
          </p:cNvPicPr>
          <p:nvPr userDrawn="1"/>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0" y="1600200"/>
            <a:ext cx="1295400" cy="990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1371600" y="1600200"/>
            <a:ext cx="7772400" cy="990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00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fld id="{8F743E25-9D91-46DA-B0AB-B71660643F09}" type="slidenum">
              <a:rPr lang="en-US" smtClean="0"/>
              <a:pPr/>
              <a:t>‹#›</a:t>
            </a:fld>
            <a:endParaRPr lang="en-US"/>
          </a:p>
        </p:txBody>
      </p:sp>
      <p:pic>
        <p:nvPicPr>
          <p:cNvPr id="9"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9525" y="4664075"/>
            <a:ext cx="1463675" cy="712788"/>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7" name="Rectangle 6"/>
          <p:cNvSpPr/>
          <p:nvPr/>
        </p:nvSpPr>
        <p:spPr>
          <a:xfrm>
            <a:off x="1544638" y="4654550"/>
            <a:ext cx="7599362" cy="712788"/>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Slide Number Placeholder 12"/>
          <p:cNvSpPr>
            <a:spLocks noGrp="1"/>
          </p:cNvSpPr>
          <p:nvPr>
            <p:ph type="sldNum" sz="quarter" idx="10"/>
          </p:nvPr>
        </p:nvSpPr>
        <p:spPr>
          <a:xfrm>
            <a:off x="0" y="4667250"/>
            <a:ext cx="1447800" cy="663575"/>
          </a:xfrm>
        </p:spPr>
        <p:txBody>
          <a:bodyPr rtlCol="0"/>
          <a:lstStyle>
            <a:lvl1pPr>
              <a:defRPr sz="2800"/>
            </a:lvl1pPr>
          </a:lstStyle>
          <a:p>
            <a:fld id="{8F743E25-9D91-46DA-B0AB-B71660643F09}" type="slidenum">
              <a:rPr lang="en-US" smtClean="0"/>
              <a:pPr/>
              <a:t>‹#›</a:t>
            </a:fld>
            <a:endParaRPr lang="en-US"/>
          </a:p>
        </p:txBody>
      </p:sp>
      <p:pic>
        <p:nvPicPr>
          <p:cNvPr id="11" name="Picture 4" descr="ResearchAmerica.jpg"/>
          <p:cNvPicPr>
            <a:picLocks noChangeAspect="1"/>
          </p:cNvPicPr>
          <p:nvPr userDrawn="1"/>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F743E25-9D91-46DA-B0AB-B71660643F09}" type="slidenum">
              <a:rPr lang="en-US" smtClean="0"/>
              <a:pPr/>
              <a:t>‹#›</a:t>
            </a:fld>
            <a:endParaRPr lang="en-US"/>
          </a:p>
        </p:txBody>
      </p:sp>
      <p:pic>
        <p:nvPicPr>
          <p:cNvPr id="4" name="Picture 3" descr="2000px-Blank_US_Map.svg.gif"/>
          <p:cNvPicPr>
            <a:picLocks noChangeAspect="1"/>
          </p:cNvPicPr>
          <p:nvPr/>
        </p:nvPicPr>
        <p:blipFill>
          <a:blip r:embed="rId2" cstate="print">
            <a:lum/>
          </a:blip>
          <a:stretch>
            <a:fillRect/>
          </a:stretch>
        </p:blipFill>
        <p:spPr>
          <a:xfrm>
            <a:off x="304800" y="4648200"/>
            <a:ext cx="3080032" cy="1905000"/>
          </a:xfrm>
          <a:prstGeom prst="rect">
            <a:avLst/>
          </a:prstGeom>
        </p:spPr>
      </p:pic>
      <p:sp>
        <p:nvSpPr>
          <p:cNvPr id="5" name="Text Placeholder 2"/>
          <p:cNvSpPr>
            <a:spLocks noGrp="1"/>
          </p:cNvSpPr>
          <p:nvPr>
            <p:ph type="body" idx="1"/>
          </p:nvPr>
        </p:nvSpPr>
        <p:spPr>
          <a:xfrm>
            <a:off x="990600" y="2743200"/>
            <a:ext cx="7123113" cy="1673225"/>
          </a:xfrm>
        </p:spPr>
        <p:txBody>
          <a:bodyPr/>
          <a:lstStyle>
            <a:lvl1pPr marL="0" indent="0" algn="ctr">
              <a:buNone/>
              <a:defRPr sz="4000">
                <a:solidFill>
                  <a:srgbClr val="B1002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0" name="Rectangle 9"/>
          <p:cNvSpPr/>
          <p:nvPr/>
        </p:nvSpPr>
        <p:spPr>
          <a:xfrm>
            <a:off x="2359025" y="6043613"/>
            <a:ext cx="6784975" cy="714375"/>
          </a:xfrm>
          <a:prstGeom prst="rect">
            <a:avLst/>
          </a:prstGeom>
          <a:solidFill>
            <a:srgbClr val="2F2FFF">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4572000" y="609600"/>
            <a:ext cx="4191000" cy="51816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4" name="Picture Placeholder 2"/>
          <p:cNvSpPr>
            <a:spLocks noGrp="1"/>
          </p:cNvSpPr>
          <p:nvPr>
            <p:ph type="pic" idx="10"/>
          </p:nvPr>
        </p:nvSpPr>
        <p:spPr>
          <a:xfrm>
            <a:off x="762000" y="838200"/>
            <a:ext cx="3124200" cy="4800600"/>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fld id="{4AE8C142-B5BE-4399-AA7D-10F1B54B3AB2}" type="datetimeFigureOut">
              <a:rPr lang="en-US" smtClean="0"/>
              <a:pPr/>
              <a:t>12/10/2010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pitchFamily="34" charset="0"/>
              </a:defRPr>
            </a:lvl1pPr>
          </a:lstStyle>
          <a:p>
            <a:endParaRPr lang="en-US" dirty="0"/>
          </a:p>
        </p:txBody>
      </p:sp>
      <p:sp>
        <p:nvSpPr>
          <p:cNvPr id="6" name="Slide Number Placeholder 5"/>
          <p:cNvSpPr>
            <a:spLocks noGrp="1"/>
          </p:cNvSpPr>
          <p:nvPr>
            <p:ph type="sldNum" sz="quarter" idx="12"/>
          </p:nvPr>
        </p:nvSpPr>
        <p:spPr/>
        <p:txBody>
          <a:bodyPr/>
          <a:lstStyle/>
          <a:p>
            <a:fld id="{8F743E25-9D91-46DA-B0AB-B71660643F0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4" name="Rectangle 13"/>
          <p:cNvSpPr/>
          <p:nvPr/>
        </p:nvSpPr>
        <p:spPr>
          <a:xfrm>
            <a:off x="2359025" y="6043613"/>
            <a:ext cx="6784975" cy="714375"/>
          </a:xfrm>
          <a:prstGeom prst="rect">
            <a:avLst/>
          </a:prstGeom>
          <a:solidFill>
            <a:srgbClr val="2F2FFF">
              <a:alpha val="74902"/>
            </a:srgbClr>
          </a:solidFill>
          <a:ln w="50800" cap="rnd" cmpd="dbl"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3"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pic>
        <p:nvPicPr>
          <p:cNvPr id="12" name="Picture 11" descr="R!A_logo_tchochke_white.png"/>
          <p:cNvPicPr>
            <a:picLocks noChangeAspect="1"/>
          </p:cNvPicPr>
          <p:nvPr/>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pic>
        <p:nvPicPr>
          <p:cNvPr id="10" name="Picture 9" descr="R!A_logo_tchochke_white.png"/>
          <p:cNvPicPr>
            <a:picLocks noChangeAspect="1"/>
          </p:cNvPicPr>
          <p:nvPr userDrawn="1"/>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ll Slide">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
        <p:nvSpPr>
          <p:cNvPr id="5" name="Chart Placeholder 2"/>
          <p:cNvSpPr>
            <a:spLocks noGrp="1"/>
          </p:cNvSpPr>
          <p:nvPr>
            <p:ph type="chart" idx="1"/>
          </p:nvPr>
        </p:nvSpPr>
        <p:spPr>
          <a:xfrm>
            <a:off x="457200" y="2590800"/>
            <a:ext cx="8382000" cy="3886200"/>
          </a:xfrm>
        </p:spPr>
        <p:txBody>
          <a:bodyPr/>
          <a:lstStyle/>
          <a:p>
            <a:pPr lvl="0"/>
            <a:r>
              <a:rPr lang="en-US" noProof="0" smtClean="0"/>
              <a:t>Click icon to add chart</a:t>
            </a:r>
            <a:endParaRPr lang="en-US" noProof="0" dirty="0" smtClean="0"/>
          </a:p>
        </p:txBody>
      </p:sp>
      <p:sp>
        <p:nvSpPr>
          <p:cNvPr id="7" name="Text Placeholder 6"/>
          <p:cNvSpPr>
            <a:spLocks noGrp="1"/>
          </p:cNvSpPr>
          <p:nvPr>
            <p:ph type="body" sz="quarter" idx="11" hasCustomPrompt="1"/>
          </p:nvPr>
        </p:nvSpPr>
        <p:spPr>
          <a:xfrm>
            <a:off x="609600" y="1600200"/>
            <a:ext cx="8153400" cy="838200"/>
          </a:xfrm>
        </p:spPr>
        <p:txBody>
          <a:bodyPr/>
          <a:lstStyle>
            <a:lvl1pPr marL="0" indent="0">
              <a:buNone/>
              <a:defRPr sz="2000"/>
            </a:lvl1pPr>
            <a:lvl2pPr>
              <a:buNone/>
              <a:defRPr/>
            </a:lvl2pPr>
            <a:lvl3pPr>
              <a:buNone/>
              <a:defRPr/>
            </a:lvl3pPr>
            <a:lvl4pPr>
              <a:buNone/>
              <a:defRPr/>
            </a:lvl4pPr>
            <a:lvl5pPr>
              <a:buNone/>
              <a:defRPr/>
            </a:lvl5pPr>
          </a:lstStyle>
          <a:p>
            <a:pPr lvl="0"/>
            <a:r>
              <a:rPr lang="en-US" dirty="0" smtClean="0"/>
              <a:t>Click to add Poll Question</a:t>
            </a:r>
          </a:p>
        </p:txBody>
      </p:sp>
      <p:sp>
        <p:nvSpPr>
          <p:cNvPr id="10" name="Text Placeholder 9"/>
          <p:cNvSpPr>
            <a:spLocks noGrp="1"/>
          </p:cNvSpPr>
          <p:nvPr>
            <p:ph type="body" sz="quarter" idx="12" hasCustomPrompt="1"/>
          </p:nvPr>
        </p:nvSpPr>
        <p:spPr>
          <a:xfrm>
            <a:off x="0" y="6248400"/>
            <a:ext cx="7086600" cy="609600"/>
          </a:xfrm>
        </p:spPr>
        <p:txBody>
          <a:bodyPr/>
          <a:lstStyle>
            <a:lvl1pPr marL="0" indent="0">
              <a:buNone/>
              <a:defRPr sz="1800"/>
            </a:lvl1pPr>
            <a:lvl2pPr>
              <a:buNone/>
              <a:defRPr sz="1800"/>
            </a:lvl2pPr>
            <a:lvl3pPr>
              <a:buNone/>
              <a:defRPr sz="1800"/>
            </a:lvl3pPr>
            <a:lvl4pPr>
              <a:buNone/>
              <a:defRPr sz="1800"/>
            </a:lvl4pPr>
            <a:lvl5pPr>
              <a:buNone/>
              <a:defRPr sz="1800"/>
            </a:lvl5pPr>
          </a:lstStyle>
          <a:p>
            <a:pPr lvl="0"/>
            <a:r>
              <a:rPr lang="en-US" dirty="0" smtClean="0"/>
              <a:t>Click to add Poll Citation</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2359025" y="6043613"/>
            <a:ext cx="6784975" cy="714375"/>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rgbClr val="EEECE1"/>
                </a:solidFill>
                <a:latin typeface="Trebuchet MS" pitchFamily="34" charset="0"/>
                <a:cs typeface="+mn-cs"/>
              </a:defRPr>
            </a:lvl1pPr>
          </a:lstStyle>
          <a:p>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fld id="{8F743E25-9D91-46DA-B0AB-B71660643F09}" type="slidenum">
              <a:rPr lang="en-US" smtClean="0"/>
              <a:pPr/>
              <a:t>‹#›</a:t>
            </a:fld>
            <a:endParaRPr lang="en-US"/>
          </a:p>
        </p:txBody>
      </p:sp>
      <p:sp>
        <p:nvSpPr>
          <p:cNvPr id="14"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3pP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ll Slide">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
        <p:nvSpPr>
          <p:cNvPr id="5" name="Chart Placeholder 2"/>
          <p:cNvSpPr>
            <a:spLocks noGrp="1"/>
          </p:cNvSpPr>
          <p:nvPr>
            <p:ph type="chart" idx="1"/>
          </p:nvPr>
        </p:nvSpPr>
        <p:spPr>
          <a:xfrm>
            <a:off x="457200" y="2590800"/>
            <a:ext cx="8382000" cy="3886200"/>
          </a:xfrm>
        </p:spPr>
        <p:txBody>
          <a:bodyPr/>
          <a:lstStyle/>
          <a:p>
            <a:pPr lvl="0"/>
            <a:r>
              <a:rPr lang="en-US" noProof="0" smtClean="0"/>
              <a:t>Click icon to add chart</a:t>
            </a:r>
            <a:endParaRPr lang="en-US" noProof="0" dirty="0" smtClean="0"/>
          </a:p>
        </p:txBody>
      </p:sp>
      <p:sp>
        <p:nvSpPr>
          <p:cNvPr id="7" name="Text Placeholder 6"/>
          <p:cNvSpPr>
            <a:spLocks noGrp="1"/>
          </p:cNvSpPr>
          <p:nvPr>
            <p:ph type="body" sz="quarter" idx="11" hasCustomPrompt="1"/>
          </p:nvPr>
        </p:nvSpPr>
        <p:spPr>
          <a:xfrm>
            <a:off x="609600" y="1600200"/>
            <a:ext cx="8153400" cy="838200"/>
          </a:xfrm>
        </p:spPr>
        <p:txBody>
          <a:bodyPr/>
          <a:lstStyle>
            <a:lvl1pPr marL="0" indent="0">
              <a:buNone/>
              <a:defRPr sz="2000"/>
            </a:lvl1pPr>
            <a:lvl2pPr>
              <a:buNone/>
              <a:defRPr/>
            </a:lvl2pPr>
            <a:lvl3pPr>
              <a:buNone/>
              <a:defRPr/>
            </a:lvl3pPr>
            <a:lvl4pPr>
              <a:buNone/>
              <a:defRPr/>
            </a:lvl4pPr>
            <a:lvl5pPr>
              <a:buNone/>
              <a:defRPr/>
            </a:lvl5pPr>
          </a:lstStyle>
          <a:p>
            <a:pPr lvl="0"/>
            <a:r>
              <a:rPr lang="en-US" dirty="0" smtClean="0"/>
              <a:t>Click to add Poll Question</a:t>
            </a:r>
          </a:p>
        </p:txBody>
      </p:sp>
      <p:sp>
        <p:nvSpPr>
          <p:cNvPr id="10" name="Text Placeholder 9"/>
          <p:cNvSpPr>
            <a:spLocks noGrp="1"/>
          </p:cNvSpPr>
          <p:nvPr>
            <p:ph type="body" sz="quarter" idx="12" hasCustomPrompt="1"/>
          </p:nvPr>
        </p:nvSpPr>
        <p:spPr>
          <a:xfrm>
            <a:off x="0" y="6248400"/>
            <a:ext cx="7086600" cy="609600"/>
          </a:xfrm>
        </p:spPr>
        <p:txBody>
          <a:bodyPr/>
          <a:lstStyle>
            <a:lvl1pPr marL="0" indent="0">
              <a:buNone/>
              <a:defRPr sz="1800"/>
            </a:lvl1pPr>
            <a:lvl2pPr>
              <a:buNone/>
              <a:defRPr sz="1800"/>
            </a:lvl2pPr>
            <a:lvl3pPr>
              <a:buNone/>
              <a:defRPr sz="1800"/>
            </a:lvl3pPr>
            <a:lvl4pPr>
              <a:buNone/>
              <a:defRPr sz="1800"/>
            </a:lvl4pPr>
            <a:lvl5pPr>
              <a:buNone/>
              <a:defRPr sz="1800"/>
            </a:lvl5pPr>
          </a:lstStyle>
          <a:p>
            <a:pPr lvl="0"/>
            <a:r>
              <a:rPr lang="en-US" dirty="0" smtClean="0"/>
              <a:t>Click to add Poll Citation</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B10021"/>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rebuchet MS" pitchFamily="34" charset="0"/>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endParaRPr lang="en-US" noProof="0" dirty="0" smtClean="0"/>
          </a:p>
        </p:txBody>
      </p:sp>
      <p:sp>
        <p:nvSpPr>
          <p:cNvPr id="5"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0" y="1600200"/>
            <a:ext cx="1295400" cy="990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1371600" y="1600200"/>
            <a:ext cx="7772400" cy="990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00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fld id="{8F743E25-9D91-46DA-B0AB-B71660643F09}" type="slidenum">
              <a:rPr lang="en-US" smtClean="0"/>
              <a:pPr/>
              <a:t>‹#›</a:t>
            </a:fld>
            <a:endParaRPr lang="en-US"/>
          </a:p>
        </p:txBody>
      </p:sp>
      <p:pic>
        <p:nvPicPr>
          <p:cNvPr id="9"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9525" y="4664075"/>
            <a:ext cx="1463675" cy="712788"/>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7" name="Rectangle 6"/>
          <p:cNvSpPr/>
          <p:nvPr/>
        </p:nvSpPr>
        <p:spPr>
          <a:xfrm>
            <a:off x="1544638" y="4654550"/>
            <a:ext cx="7599362" cy="712788"/>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Slide Number Placeholder 12"/>
          <p:cNvSpPr>
            <a:spLocks noGrp="1"/>
          </p:cNvSpPr>
          <p:nvPr>
            <p:ph type="sldNum" sz="quarter" idx="10"/>
          </p:nvPr>
        </p:nvSpPr>
        <p:spPr>
          <a:xfrm>
            <a:off x="0" y="4667250"/>
            <a:ext cx="1447800" cy="663575"/>
          </a:xfrm>
        </p:spPr>
        <p:txBody>
          <a:bodyPr rtlCol="0"/>
          <a:lstStyle>
            <a:lvl1pPr>
              <a:defRPr sz="2800"/>
            </a:lvl1pPr>
          </a:lstStyle>
          <a:p>
            <a:fld id="{8F743E25-9D91-46DA-B0AB-B71660643F09}" type="slidenum">
              <a:rPr lang="en-US" smtClean="0"/>
              <a:pPr/>
              <a:t>‹#›</a:t>
            </a:fld>
            <a:endParaRPr lang="en-US"/>
          </a:p>
        </p:txBody>
      </p:sp>
      <p:pic>
        <p:nvPicPr>
          <p:cNvPr id="11"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pic>
        <p:nvPicPr>
          <p:cNvPr id="10" name="Picture 4" descr="ResearchAmerica.jpg"/>
          <p:cNvPicPr>
            <a:picLocks noChangeAspect="1"/>
          </p:cNvPicPr>
          <p:nvPr userDrawn="1"/>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F743E25-9D91-46DA-B0AB-B71660643F09}" type="slidenum">
              <a:rPr lang="en-US" smtClean="0"/>
              <a:pPr/>
              <a:t>‹#›</a:t>
            </a:fld>
            <a:endParaRPr lang="en-US"/>
          </a:p>
        </p:txBody>
      </p:sp>
      <p:pic>
        <p:nvPicPr>
          <p:cNvPr id="4" name="Picture 3" descr="2000px-Blank_US_Map.svg.gif"/>
          <p:cNvPicPr>
            <a:picLocks noChangeAspect="1"/>
          </p:cNvPicPr>
          <p:nvPr/>
        </p:nvPicPr>
        <p:blipFill>
          <a:blip r:embed="rId2" cstate="print">
            <a:lum/>
          </a:blip>
          <a:stretch>
            <a:fillRect/>
          </a:stretch>
        </p:blipFill>
        <p:spPr>
          <a:xfrm>
            <a:off x="304800" y="4648200"/>
            <a:ext cx="3080032" cy="1905000"/>
          </a:xfrm>
          <a:prstGeom prst="rect">
            <a:avLst/>
          </a:prstGeom>
        </p:spPr>
      </p:pic>
      <p:sp>
        <p:nvSpPr>
          <p:cNvPr id="5" name="Text Placeholder 2"/>
          <p:cNvSpPr>
            <a:spLocks noGrp="1"/>
          </p:cNvSpPr>
          <p:nvPr>
            <p:ph type="body" idx="1"/>
          </p:nvPr>
        </p:nvSpPr>
        <p:spPr>
          <a:xfrm>
            <a:off x="990600" y="2743200"/>
            <a:ext cx="7123113" cy="1673225"/>
          </a:xfrm>
        </p:spPr>
        <p:txBody>
          <a:bodyPr/>
          <a:lstStyle>
            <a:lvl1pPr marL="0" indent="0" algn="ctr">
              <a:buNone/>
              <a:defRPr sz="4000">
                <a:solidFill>
                  <a:srgbClr val="B1002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0" name="Rectangle 9"/>
          <p:cNvSpPr/>
          <p:nvPr/>
        </p:nvSpPr>
        <p:spPr>
          <a:xfrm>
            <a:off x="2359025" y="6043613"/>
            <a:ext cx="6784975" cy="714375"/>
          </a:xfrm>
          <a:prstGeom prst="rect">
            <a:avLst/>
          </a:prstGeom>
          <a:solidFill>
            <a:srgbClr val="2F2FFF">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4572000" y="609600"/>
            <a:ext cx="4191000" cy="51816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4" name="Picture Placeholder 2"/>
          <p:cNvSpPr>
            <a:spLocks noGrp="1"/>
          </p:cNvSpPr>
          <p:nvPr>
            <p:ph type="pic" idx="10"/>
          </p:nvPr>
        </p:nvSpPr>
        <p:spPr>
          <a:xfrm>
            <a:off x="762000" y="838200"/>
            <a:ext cx="3124200" cy="4800600"/>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2359025" y="6043613"/>
            <a:ext cx="6784975" cy="714375"/>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rgbClr val="EEECE1"/>
                </a:solidFill>
                <a:latin typeface="Trebuchet MS" pitchFamily="34" charset="0"/>
                <a:cs typeface="+mn-cs"/>
              </a:defRPr>
            </a:lvl1pPr>
          </a:lstStyle>
          <a:p>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fld id="{8F743E25-9D91-46DA-B0AB-B71660643F09}" type="slidenum">
              <a:rPr lang="en-US" smtClean="0"/>
              <a:pPr/>
              <a:t>‹#›</a:t>
            </a:fld>
            <a:endParaRPr lang="en-US"/>
          </a:p>
        </p:txBody>
      </p:sp>
      <p:sp>
        <p:nvSpPr>
          <p:cNvPr id="14"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fld id="{4AE8C142-B5BE-4399-AA7D-10F1B54B3AB2}" type="datetimeFigureOut">
              <a:rPr lang="en-US" smtClean="0"/>
              <a:pPr/>
              <a:t>12/10/2010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pitchFamily="34" charset="0"/>
              </a:defRPr>
            </a:lvl1pPr>
          </a:lstStyle>
          <a:p>
            <a:endParaRPr lang="en-US" dirty="0"/>
          </a:p>
        </p:txBody>
      </p:sp>
      <p:sp>
        <p:nvSpPr>
          <p:cNvPr id="6" name="Slide Number Placeholder 5"/>
          <p:cNvSpPr>
            <a:spLocks noGrp="1"/>
          </p:cNvSpPr>
          <p:nvPr>
            <p:ph type="sldNum" sz="quarter" idx="12"/>
          </p:nvPr>
        </p:nvSpPr>
        <p:spPr/>
        <p:txBody>
          <a:bodyPr/>
          <a:lstStyle/>
          <a:p>
            <a:fld id="{8F743E25-9D91-46DA-B0AB-B71660643F0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4" name="Rectangle 13"/>
          <p:cNvSpPr/>
          <p:nvPr/>
        </p:nvSpPr>
        <p:spPr>
          <a:xfrm>
            <a:off x="2359025" y="6043613"/>
            <a:ext cx="6784975" cy="714375"/>
          </a:xfrm>
          <a:prstGeom prst="rect">
            <a:avLst/>
          </a:prstGeom>
          <a:solidFill>
            <a:srgbClr val="2F2FFF">
              <a:alpha val="74902"/>
            </a:srgbClr>
          </a:solidFill>
          <a:ln w="50800" cap="rnd" cmpd="dbl"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3"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pic>
        <p:nvPicPr>
          <p:cNvPr id="12" name="Picture 11" descr="R!A_logo_tchochke_white.png"/>
          <p:cNvPicPr>
            <a:picLocks noChangeAspect="1"/>
          </p:cNvPicPr>
          <p:nvPr/>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pic>
        <p:nvPicPr>
          <p:cNvPr id="10" name="Picture 9" descr="R!A_logo_tchochke_white.png"/>
          <p:cNvPicPr>
            <a:picLocks noChangeAspect="1"/>
          </p:cNvPicPr>
          <p:nvPr/>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pic>
        <p:nvPicPr>
          <p:cNvPr id="11" name="Picture 10" descr="R!A_logo_tchochke_white.png"/>
          <p:cNvPicPr>
            <a:picLocks noChangeAspect="1"/>
          </p:cNvPicPr>
          <p:nvPr userDrawn="1"/>
        </p:nvPicPr>
        <p:blipFill>
          <a:blip r:embed="rId2" cstate="print"/>
          <a:stretch>
            <a:fillRect/>
          </a:stretch>
        </p:blipFill>
        <p:spPr>
          <a:xfrm>
            <a:off x="1317625" y="609600"/>
            <a:ext cx="6454775" cy="2584450"/>
          </a:xfrm>
          <a:prstGeom prst="rect">
            <a:avLst/>
          </a:prstGeom>
          <a:ln>
            <a:noFill/>
          </a:ln>
          <a:effectLst>
            <a:outerShdw blurRad="190500" algn="tl" rotWithShape="0">
              <a:srgbClr val="000000">
                <a:alpha val="70000"/>
              </a:srgbClr>
            </a:outerShdw>
          </a:effec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oll Slide">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
        <p:nvSpPr>
          <p:cNvPr id="5" name="Chart Placeholder 2"/>
          <p:cNvSpPr>
            <a:spLocks noGrp="1"/>
          </p:cNvSpPr>
          <p:nvPr>
            <p:ph type="chart" idx="1"/>
          </p:nvPr>
        </p:nvSpPr>
        <p:spPr>
          <a:xfrm>
            <a:off x="457200" y="2590800"/>
            <a:ext cx="8382000" cy="3886200"/>
          </a:xfrm>
        </p:spPr>
        <p:txBody>
          <a:bodyPr/>
          <a:lstStyle/>
          <a:p>
            <a:pPr lvl="0"/>
            <a:r>
              <a:rPr lang="en-US" noProof="0" smtClean="0"/>
              <a:t>Click icon to add chart</a:t>
            </a:r>
            <a:endParaRPr lang="en-US" noProof="0" dirty="0" smtClean="0"/>
          </a:p>
        </p:txBody>
      </p:sp>
      <p:sp>
        <p:nvSpPr>
          <p:cNvPr id="7" name="Text Placeholder 6"/>
          <p:cNvSpPr>
            <a:spLocks noGrp="1"/>
          </p:cNvSpPr>
          <p:nvPr>
            <p:ph type="body" sz="quarter" idx="11" hasCustomPrompt="1"/>
          </p:nvPr>
        </p:nvSpPr>
        <p:spPr>
          <a:xfrm>
            <a:off x="609600" y="1600200"/>
            <a:ext cx="8153400" cy="838200"/>
          </a:xfrm>
        </p:spPr>
        <p:txBody>
          <a:bodyPr/>
          <a:lstStyle>
            <a:lvl1pPr marL="0" indent="0">
              <a:buNone/>
              <a:defRPr sz="2000"/>
            </a:lvl1pPr>
            <a:lvl2pPr>
              <a:buNone/>
              <a:defRPr/>
            </a:lvl2pPr>
            <a:lvl3pPr>
              <a:buNone/>
              <a:defRPr/>
            </a:lvl3pPr>
            <a:lvl4pPr>
              <a:buNone/>
              <a:defRPr/>
            </a:lvl4pPr>
            <a:lvl5pPr>
              <a:buNone/>
              <a:defRPr/>
            </a:lvl5pPr>
          </a:lstStyle>
          <a:p>
            <a:pPr lvl="0"/>
            <a:r>
              <a:rPr lang="en-US" dirty="0" smtClean="0"/>
              <a:t>Click to add Poll Question</a:t>
            </a:r>
          </a:p>
        </p:txBody>
      </p:sp>
      <p:sp>
        <p:nvSpPr>
          <p:cNvPr id="10" name="Text Placeholder 9"/>
          <p:cNvSpPr>
            <a:spLocks noGrp="1"/>
          </p:cNvSpPr>
          <p:nvPr>
            <p:ph type="body" sz="quarter" idx="12" hasCustomPrompt="1"/>
          </p:nvPr>
        </p:nvSpPr>
        <p:spPr>
          <a:xfrm>
            <a:off x="0" y="6248400"/>
            <a:ext cx="7086600" cy="609600"/>
          </a:xfrm>
        </p:spPr>
        <p:txBody>
          <a:bodyPr/>
          <a:lstStyle>
            <a:lvl1pPr marL="0" indent="0">
              <a:buNone/>
              <a:defRPr sz="1800"/>
            </a:lvl1pPr>
            <a:lvl2pPr>
              <a:buNone/>
              <a:defRPr sz="1800"/>
            </a:lvl2pPr>
            <a:lvl3pPr>
              <a:buNone/>
              <a:defRPr sz="1800"/>
            </a:lvl3pPr>
            <a:lvl4pPr>
              <a:buNone/>
              <a:defRPr sz="1800"/>
            </a:lvl4pPr>
            <a:lvl5pPr>
              <a:buNone/>
              <a:defRPr sz="1800"/>
            </a:lvl5pPr>
          </a:lstStyle>
          <a:p>
            <a:pPr lvl="0"/>
            <a:r>
              <a:rPr lang="en-US" dirty="0" smtClean="0"/>
              <a:t>Click to add Poll Citation</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2359025" y="6043613"/>
            <a:ext cx="6784975" cy="714375"/>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2362200" y="4038600"/>
            <a:ext cx="6477000" cy="1828800"/>
          </a:xfrm>
        </p:spPr>
        <p:txBody>
          <a:bodyPr anchor="b"/>
          <a:lstStyle>
            <a:lvl1pPr>
              <a:defRPr cap="none"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rgbClr val="EEECE1"/>
                </a:solidFill>
                <a:latin typeface="Trebuchet MS" pitchFamily="34" charset="0"/>
                <a:cs typeface="+mn-cs"/>
              </a:defRPr>
            </a:lvl1pPr>
          </a:lstStyle>
          <a:p>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fld id="{8F743E25-9D91-46DA-B0AB-B71660643F09}" type="slidenum">
              <a:rPr lang="en-US" smtClean="0"/>
              <a:pPr/>
              <a:t>‹#›</a:t>
            </a:fld>
            <a:endParaRPr lang="en-US"/>
          </a:p>
        </p:txBody>
      </p:sp>
      <p:sp>
        <p:nvSpPr>
          <p:cNvPr id="14" name="Text Placeholder 13"/>
          <p:cNvSpPr>
            <a:spLocks noGrp="1"/>
          </p:cNvSpPr>
          <p:nvPr>
            <p:ph type="body" sz="quarter" idx="13"/>
          </p:nvPr>
        </p:nvSpPr>
        <p:spPr>
          <a:xfrm>
            <a:off x="152400" y="6096000"/>
            <a:ext cx="1905000" cy="533400"/>
          </a:xfrm>
        </p:spPr>
        <p:txBody>
          <a:bodyPr/>
          <a:lstStyle>
            <a:lvl1pPr marL="0" indent="0">
              <a:spcBef>
                <a:spcPts val="0"/>
              </a:spcBef>
              <a:buNone/>
              <a:defRPr sz="1800">
                <a:solidFill>
                  <a:schemeClr val="tx1"/>
                </a:solidFill>
              </a:defRPr>
            </a:lvl1pPr>
            <a:lvl2pPr marL="0" indent="0">
              <a:spcBef>
                <a:spcPts val="0"/>
              </a:spcBef>
              <a:buNone/>
              <a:defRPr sz="1800">
                <a:solidFill>
                  <a:schemeClr val="tx1"/>
                </a:solidFill>
              </a:defRPr>
            </a:lvl2pPr>
            <a:lvl3pPr marL="0" indent="0">
              <a:spcBef>
                <a:spcPts val="0"/>
              </a:spcBef>
              <a:buNone/>
              <a:defRPr sz="1800">
                <a:solidFill>
                  <a:schemeClr val="tx1"/>
                </a:solidFill>
              </a:defRPr>
            </a:lvl3pPr>
            <a:lvl4pPr marL="0" indent="0">
              <a:spcBef>
                <a:spcPts val="0"/>
              </a:spcBef>
              <a:buNone/>
              <a:defRPr sz="1800">
                <a:solidFill>
                  <a:schemeClr val="tx1"/>
                </a:solidFill>
              </a:defRPr>
            </a:lvl4pPr>
            <a:lvl5pPr marL="0" indent="0">
              <a:spcBef>
                <a:spcPts val="0"/>
              </a:spcBef>
              <a:buNone/>
              <a:defRPr sz="1800">
                <a:solidFill>
                  <a:schemeClr val="tx1"/>
                </a:solidFill>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3pP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B10021"/>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rebuchet MS" pitchFamily="34" charset="0"/>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endParaRPr lang="en-US" noProof="0" dirty="0" smtClean="0"/>
          </a:p>
        </p:txBody>
      </p:sp>
      <p:sp>
        <p:nvSpPr>
          <p:cNvPr id="5"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3pP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0" y="1600200"/>
            <a:ext cx="1295400" cy="990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1371600" y="1600200"/>
            <a:ext cx="7772400" cy="990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00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fld id="{8F743E25-9D91-46DA-B0AB-B71660643F09}" type="slidenum">
              <a:rPr lang="en-US" smtClean="0"/>
              <a:pPr/>
              <a:t>‹#›</a:t>
            </a:fld>
            <a:endParaRPr lang="en-US"/>
          </a:p>
        </p:txBody>
      </p:sp>
      <p:pic>
        <p:nvPicPr>
          <p:cNvPr id="9"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6" name="Rectangle 5"/>
          <p:cNvSpPr/>
          <p:nvPr/>
        </p:nvSpPr>
        <p:spPr>
          <a:xfrm>
            <a:off x="-9525" y="4664075"/>
            <a:ext cx="1463675" cy="712788"/>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7" name="Rectangle 6"/>
          <p:cNvSpPr/>
          <p:nvPr/>
        </p:nvSpPr>
        <p:spPr>
          <a:xfrm>
            <a:off x="1544638" y="4654550"/>
            <a:ext cx="7599362" cy="712788"/>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Slide Number Placeholder 12"/>
          <p:cNvSpPr>
            <a:spLocks noGrp="1"/>
          </p:cNvSpPr>
          <p:nvPr>
            <p:ph type="sldNum" sz="quarter" idx="10"/>
          </p:nvPr>
        </p:nvSpPr>
        <p:spPr>
          <a:xfrm>
            <a:off x="0" y="4667250"/>
            <a:ext cx="1447800" cy="663575"/>
          </a:xfrm>
        </p:spPr>
        <p:txBody>
          <a:bodyPr rtlCol="0"/>
          <a:lstStyle>
            <a:lvl1pPr>
              <a:defRPr sz="2800"/>
            </a:lvl1pPr>
          </a:lstStyle>
          <a:p>
            <a:fld id="{8F743E25-9D91-46DA-B0AB-B71660643F09}" type="slidenum">
              <a:rPr lang="en-US" smtClean="0"/>
              <a:pPr/>
              <a:t>‹#›</a:t>
            </a:fld>
            <a:endParaRPr lang="en-US"/>
          </a:p>
        </p:txBody>
      </p:sp>
      <p:pic>
        <p:nvPicPr>
          <p:cNvPr id="11"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pic>
        <p:nvPicPr>
          <p:cNvPr id="10" name="Picture 4" descr="ResearchAmerica.jpg"/>
          <p:cNvPicPr>
            <a:picLocks noChangeAspect="1"/>
          </p:cNvPicPr>
          <p:nvPr/>
        </p:nvPicPr>
        <p:blipFill>
          <a:blip r:embed="rId2" cstate="print"/>
          <a:stretch>
            <a:fillRect/>
          </a:stretch>
        </p:blipFill>
        <p:spPr bwMode="auto">
          <a:xfrm>
            <a:off x="7424738" y="6096000"/>
            <a:ext cx="1490662" cy="596864"/>
          </a:xfrm>
          <a:prstGeom prst="rect">
            <a:avLst/>
          </a:prstGeom>
          <a:noFill/>
          <a:ln w="9525">
            <a:noFill/>
            <a:miter lim="800000"/>
            <a:headEnd/>
            <a:tailEnd/>
          </a:ln>
        </p:spPr>
      </p:pic>
      <p:pic>
        <p:nvPicPr>
          <p:cNvPr id="12" name="Picture 4" descr="ResearchAmerica.jpg"/>
          <p:cNvPicPr>
            <a:picLocks noChangeAspect="1"/>
          </p:cNvPicPr>
          <p:nvPr userDrawn="1"/>
        </p:nvPicPr>
        <p:blipFill>
          <a:blip r:embed="rId2" cstate="print"/>
          <a:stretch>
            <a:fillRect/>
          </a:stretch>
        </p:blipFill>
        <p:spPr bwMode="auto">
          <a:xfrm>
            <a:off x="7424738" y="6096000"/>
            <a:ext cx="1490662" cy="596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F743E25-9D91-46DA-B0AB-B71660643F09}" type="slidenum">
              <a:rPr lang="en-US" smtClean="0"/>
              <a:pPr/>
              <a:t>‹#›</a:t>
            </a:fld>
            <a:endParaRPr lang="en-US"/>
          </a:p>
        </p:txBody>
      </p:sp>
      <p:pic>
        <p:nvPicPr>
          <p:cNvPr id="4" name="Picture 3" descr="2000px-Blank_US_Map.svg.gif"/>
          <p:cNvPicPr>
            <a:picLocks noChangeAspect="1"/>
          </p:cNvPicPr>
          <p:nvPr/>
        </p:nvPicPr>
        <p:blipFill>
          <a:blip r:embed="rId2" cstate="print">
            <a:lum/>
          </a:blip>
          <a:stretch>
            <a:fillRect/>
          </a:stretch>
        </p:blipFill>
        <p:spPr>
          <a:xfrm>
            <a:off x="304800" y="4648200"/>
            <a:ext cx="3080032" cy="1905000"/>
          </a:xfrm>
          <a:prstGeom prst="rect">
            <a:avLst/>
          </a:prstGeom>
        </p:spPr>
      </p:pic>
      <p:sp>
        <p:nvSpPr>
          <p:cNvPr id="5" name="Text Placeholder 2"/>
          <p:cNvSpPr>
            <a:spLocks noGrp="1"/>
          </p:cNvSpPr>
          <p:nvPr>
            <p:ph type="body" idx="1"/>
          </p:nvPr>
        </p:nvSpPr>
        <p:spPr>
          <a:xfrm>
            <a:off x="990600" y="2743200"/>
            <a:ext cx="7123113" cy="1673225"/>
          </a:xfrm>
        </p:spPr>
        <p:txBody>
          <a:bodyPr/>
          <a:lstStyle>
            <a:lvl1pPr marL="0" indent="0" algn="ctr">
              <a:buNone/>
              <a:defRPr sz="4000">
                <a:solidFill>
                  <a:srgbClr val="B1002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Slide">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10" name="Rectangle 9"/>
          <p:cNvSpPr/>
          <p:nvPr/>
        </p:nvSpPr>
        <p:spPr>
          <a:xfrm>
            <a:off x="2359025" y="6043613"/>
            <a:ext cx="6784975" cy="714375"/>
          </a:xfrm>
          <a:prstGeom prst="rect">
            <a:avLst/>
          </a:prstGeom>
          <a:solidFill>
            <a:srgbClr val="2F2FFF">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5" name="Rectangle 4"/>
          <p:cNvSpPr/>
          <p:nvPr/>
        </p:nvSpPr>
        <p:spPr>
          <a:xfrm>
            <a:off x="-9525" y="6053138"/>
            <a:ext cx="2249488" cy="712787"/>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Title 7"/>
          <p:cNvSpPr>
            <a:spLocks noGrp="1"/>
          </p:cNvSpPr>
          <p:nvPr>
            <p:ph type="ctrTitle" hasCustomPrompt="1"/>
          </p:nvPr>
        </p:nvSpPr>
        <p:spPr>
          <a:xfrm>
            <a:off x="4572000" y="609600"/>
            <a:ext cx="4191000" cy="5181600"/>
          </a:xfrm>
        </p:spPr>
        <p:txBody>
          <a:bodyPr anchor="b"/>
          <a:lstStyle>
            <a:lvl1pPr>
              <a:defRPr cap="none" baseline="0">
                <a:solidFill>
                  <a:schemeClr val="tx1"/>
                </a:solidFill>
                <a:latin typeface="Trebuchet MS"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4" name="Picture Placeholder 2"/>
          <p:cNvSpPr>
            <a:spLocks noGrp="1"/>
          </p:cNvSpPr>
          <p:nvPr>
            <p:ph type="pic" idx="10"/>
          </p:nvPr>
        </p:nvSpPr>
        <p:spPr>
          <a:xfrm>
            <a:off x="762000" y="838200"/>
            <a:ext cx="3124200" cy="4800600"/>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fld id="{4AE8C142-B5BE-4399-AA7D-10F1B54B3AB2}" type="datetimeFigureOut">
              <a:rPr lang="en-US" smtClean="0"/>
              <a:pPr/>
              <a:t>12/10/2010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rebuchet MS" pitchFamily="34" charset="0"/>
              </a:defRPr>
            </a:lvl1pPr>
          </a:lstStyle>
          <a:p>
            <a:endParaRPr lang="en-US" dirty="0"/>
          </a:p>
        </p:txBody>
      </p:sp>
      <p:sp>
        <p:nvSpPr>
          <p:cNvPr id="6" name="Slide Number Placeholder 5"/>
          <p:cNvSpPr>
            <a:spLocks noGrp="1"/>
          </p:cNvSpPr>
          <p:nvPr>
            <p:ph type="sldNum" sz="quarter" idx="12"/>
          </p:nvPr>
        </p:nvSpPr>
        <p:spPr/>
        <p:txBody>
          <a:bodyPr/>
          <a:lstStyle/>
          <a:p>
            <a:fld id="{8F743E25-9D91-46DA-B0AB-B71660643F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1002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B10021"/>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rebuchet MS" pitchFamily="34" charset="0"/>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fld id="{8F743E25-9D91-46DA-B0AB-B71660643F09}"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endParaRPr lang="en-US" noProof="0" dirty="0" smtClean="0"/>
          </a:p>
        </p:txBody>
      </p:sp>
      <p:sp>
        <p:nvSpPr>
          <p:cNvPr id="5"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3.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Rectangle 7"/>
          <p:cNvSpPr/>
          <p:nvPr/>
        </p:nvSpPr>
        <p:spPr>
          <a:xfrm>
            <a:off x="0" y="1279525"/>
            <a:ext cx="533400" cy="228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9" name="Rectangle 8"/>
          <p:cNvSpPr/>
          <p:nvPr/>
        </p:nvSpPr>
        <p:spPr>
          <a:xfrm>
            <a:off x="590550" y="1279525"/>
            <a:ext cx="8553450" cy="228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rebuchet MS" pitchFamily="34" charset="0"/>
                <a:cs typeface="+mn-cs"/>
              </a:defRPr>
            </a:lvl1pPr>
          </a:lstStyle>
          <a:p>
            <a:fld id="{8F743E25-9D91-46DA-B0AB-B71660643F09}" type="slidenum">
              <a:rPr lang="en-US" smtClean="0"/>
              <a:pPr/>
              <a:t>‹#›</a:t>
            </a:fld>
            <a:endParaRPr lang="en-US" dirty="0"/>
          </a:p>
        </p:txBody>
      </p:sp>
      <p:pic>
        <p:nvPicPr>
          <p:cNvPr id="1032" name="Picture 4" descr="ResearchAmerica.jpg"/>
          <p:cNvPicPr>
            <a:picLocks noChangeAspect="1"/>
          </p:cNvPicPr>
          <p:nvPr/>
        </p:nvPicPr>
        <p:blipFill>
          <a:blip r:embed="rId17" cstate="print"/>
          <a:stretch>
            <a:fillRect/>
          </a:stretch>
        </p:blipFill>
        <p:spPr bwMode="auto">
          <a:xfrm>
            <a:off x="7424738" y="6096000"/>
            <a:ext cx="1490662" cy="596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p:fade/>
  </p:transition>
  <p:txStyles>
    <p:titleStyle>
      <a:lvl1pPr algn="l" rtl="0" eaLnBrk="1" fontAlgn="base" hangingPunct="1">
        <a:spcBef>
          <a:spcPct val="0"/>
        </a:spcBef>
        <a:spcAft>
          <a:spcPct val="0"/>
        </a:spcAft>
        <a:defRPr sz="4400" kern="1200">
          <a:solidFill>
            <a:srgbClr val="000099"/>
          </a:solidFill>
          <a:latin typeface="Trebuchet MS" pitchFamily="34" charset="0"/>
          <a:ea typeface="+mj-ea"/>
          <a:cs typeface="+mj-cs"/>
        </a:defRPr>
      </a:lvl1pPr>
      <a:lvl2pPr algn="l" rtl="0" eaLnBrk="1" fontAlgn="base" hangingPunct="1">
        <a:spcBef>
          <a:spcPct val="0"/>
        </a:spcBef>
        <a:spcAft>
          <a:spcPct val="0"/>
        </a:spcAft>
        <a:defRPr sz="4400">
          <a:solidFill>
            <a:srgbClr val="000099"/>
          </a:solidFill>
          <a:latin typeface="Tw Cen MT" pitchFamily="34" charset="0"/>
        </a:defRPr>
      </a:lvl2pPr>
      <a:lvl3pPr algn="l" rtl="0" eaLnBrk="1" fontAlgn="base" hangingPunct="1">
        <a:spcBef>
          <a:spcPct val="0"/>
        </a:spcBef>
        <a:spcAft>
          <a:spcPct val="0"/>
        </a:spcAft>
        <a:defRPr sz="4400">
          <a:solidFill>
            <a:srgbClr val="000099"/>
          </a:solidFill>
          <a:latin typeface="Tw Cen MT" pitchFamily="34" charset="0"/>
        </a:defRPr>
      </a:lvl3pPr>
      <a:lvl4pPr algn="l" rtl="0" eaLnBrk="1" fontAlgn="base" hangingPunct="1">
        <a:spcBef>
          <a:spcPct val="0"/>
        </a:spcBef>
        <a:spcAft>
          <a:spcPct val="0"/>
        </a:spcAft>
        <a:defRPr sz="4400">
          <a:solidFill>
            <a:srgbClr val="000099"/>
          </a:solidFill>
          <a:latin typeface="Tw Cen MT" pitchFamily="34" charset="0"/>
        </a:defRPr>
      </a:lvl4pPr>
      <a:lvl5pPr algn="l" rtl="0" eaLnBrk="1" fontAlgn="base" hangingPunct="1">
        <a:spcBef>
          <a:spcPct val="0"/>
        </a:spcBef>
        <a:spcAft>
          <a:spcPct val="0"/>
        </a:spcAft>
        <a:defRPr sz="4400">
          <a:solidFill>
            <a:srgbClr val="000099"/>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B10021"/>
        </a:buClr>
        <a:buSzPct val="60000"/>
        <a:buFont typeface="Arial" charset="0"/>
        <a:buChar char="•"/>
        <a:defRPr sz="2900" kern="1200">
          <a:solidFill>
            <a:srgbClr val="000000"/>
          </a:solidFill>
          <a:latin typeface="Trebuchet MS" pitchFamily="34" charset="0"/>
          <a:ea typeface="+mn-ea"/>
          <a:cs typeface="+mn-cs"/>
        </a:defRPr>
      </a:lvl1pPr>
      <a:lvl2pPr marL="639763" indent="-273050" algn="l" rtl="0" eaLnBrk="1" fontAlgn="base" hangingPunct="1">
        <a:spcBef>
          <a:spcPts val="550"/>
        </a:spcBef>
        <a:spcAft>
          <a:spcPct val="0"/>
        </a:spcAft>
        <a:buClr>
          <a:srgbClr val="B10021"/>
        </a:buClr>
        <a:buSzPct val="70000"/>
        <a:buFont typeface="Arial" charset="0"/>
        <a:buChar char="•"/>
        <a:defRPr sz="2600" kern="1200">
          <a:solidFill>
            <a:srgbClr val="000000"/>
          </a:solidFill>
          <a:latin typeface="Trebuchet MS" pitchFamily="34" charset="0"/>
          <a:ea typeface="+mn-ea"/>
          <a:cs typeface="+mn-cs"/>
        </a:defRPr>
      </a:lvl2pPr>
      <a:lvl3pPr marL="914400" indent="-228600" algn="l" rtl="0" eaLnBrk="1" fontAlgn="base" hangingPunct="1">
        <a:spcBef>
          <a:spcPts val="500"/>
        </a:spcBef>
        <a:spcAft>
          <a:spcPct val="0"/>
        </a:spcAft>
        <a:buClr>
          <a:srgbClr val="B10021"/>
        </a:buClr>
        <a:buSzPct val="75000"/>
        <a:buFont typeface="Arial" charset="0"/>
        <a:buChar char="•"/>
        <a:defRPr sz="2300" kern="1200">
          <a:solidFill>
            <a:srgbClr val="000000"/>
          </a:solidFill>
          <a:latin typeface="Trebuchet MS" pitchFamily="34" charset="0"/>
          <a:ea typeface="+mn-ea"/>
          <a:cs typeface="+mn-cs"/>
        </a:defRPr>
      </a:lvl3pPr>
      <a:lvl4pPr marL="1371600" indent="-228600" algn="l" rtl="0" eaLnBrk="1" fontAlgn="base" hangingPunct="1">
        <a:spcBef>
          <a:spcPts val="400"/>
        </a:spcBef>
        <a:spcAft>
          <a:spcPct val="0"/>
        </a:spcAft>
        <a:buClr>
          <a:srgbClr val="B10021"/>
        </a:buClr>
        <a:buSzPct val="75000"/>
        <a:buFont typeface="Arial" charset="0"/>
        <a:buChar char="•"/>
        <a:defRPr sz="2000" kern="1200">
          <a:solidFill>
            <a:srgbClr val="000000"/>
          </a:solidFill>
          <a:latin typeface="Trebuchet MS" pitchFamily="34" charset="0"/>
          <a:ea typeface="+mn-ea"/>
          <a:cs typeface="+mn-cs"/>
        </a:defRPr>
      </a:lvl4pPr>
      <a:lvl5pPr marL="1828800" indent="-228600" algn="l" rtl="0" eaLnBrk="1" fontAlgn="base" hangingPunct="1">
        <a:spcBef>
          <a:spcPts val="400"/>
        </a:spcBef>
        <a:spcAft>
          <a:spcPct val="0"/>
        </a:spcAft>
        <a:buClr>
          <a:srgbClr val="B10021"/>
        </a:buClr>
        <a:buSzPct val="65000"/>
        <a:buFont typeface="Arial" charset="0"/>
        <a:buChar char="•"/>
        <a:defRPr sz="2000" kern="1200">
          <a:solidFill>
            <a:srgbClr val="000000"/>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Rectangle 7"/>
          <p:cNvSpPr/>
          <p:nvPr/>
        </p:nvSpPr>
        <p:spPr>
          <a:xfrm>
            <a:off x="0" y="1279525"/>
            <a:ext cx="533400" cy="228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9" name="Rectangle 8"/>
          <p:cNvSpPr/>
          <p:nvPr/>
        </p:nvSpPr>
        <p:spPr>
          <a:xfrm>
            <a:off x="590550" y="1279525"/>
            <a:ext cx="8553450" cy="228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rebuchet MS" pitchFamily="34" charset="0"/>
                <a:cs typeface="+mn-cs"/>
              </a:defRPr>
            </a:lvl1pPr>
          </a:lstStyle>
          <a:p>
            <a:fld id="{8F743E25-9D91-46DA-B0AB-B71660643F09}" type="slidenum">
              <a:rPr lang="en-US" smtClean="0"/>
              <a:pPr/>
              <a:t>‹#›</a:t>
            </a:fld>
            <a:endParaRPr lang="en-US" dirty="0"/>
          </a:p>
        </p:txBody>
      </p:sp>
      <p:pic>
        <p:nvPicPr>
          <p:cNvPr id="1032" name="Picture 4" descr="ResearchAmerica.jpg"/>
          <p:cNvPicPr>
            <a:picLocks noChangeAspect="1"/>
          </p:cNvPicPr>
          <p:nvPr/>
        </p:nvPicPr>
        <p:blipFill>
          <a:blip r:embed="rId17" cstate="print"/>
          <a:stretch>
            <a:fillRect/>
          </a:stretch>
        </p:blipFill>
        <p:spPr bwMode="auto">
          <a:xfrm>
            <a:off x="7424738" y="6096000"/>
            <a:ext cx="1490662" cy="596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ransition>
    <p:fade/>
  </p:transition>
  <p:txStyles>
    <p:titleStyle>
      <a:lvl1pPr algn="l" rtl="0" eaLnBrk="1" fontAlgn="base" hangingPunct="1">
        <a:spcBef>
          <a:spcPct val="0"/>
        </a:spcBef>
        <a:spcAft>
          <a:spcPct val="0"/>
        </a:spcAft>
        <a:defRPr sz="4400" kern="1200">
          <a:solidFill>
            <a:srgbClr val="000099"/>
          </a:solidFill>
          <a:latin typeface="Trebuchet MS" pitchFamily="34" charset="0"/>
          <a:ea typeface="+mj-ea"/>
          <a:cs typeface="+mj-cs"/>
        </a:defRPr>
      </a:lvl1pPr>
      <a:lvl2pPr algn="l" rtl="0" eaLnBrk="1" fontAlgn="base" hangingPunct="1">
        <a:spcBef>
          <a:spcPct val="0"/>
        </a:spcBef>
        <a:spcAft>
          <a:spcPct val="0"/>
        </a:spcAft>
        <a:defRPr sz="4400">
          <a:solidFill>
            <a:srgbClr val="000099"/>
          </a:solidFill>
          <a:latin typeface="Tw Cen MT" pitchFamily="34" charset="0"/>
        </a:defRPr>
      </a:lvl2pPr>
      <a:lvl3pPr algn="l" rtl="0" eaLnBrk="1" fontAlgn="base" hangingPunct="1">
        <a:spcBef>
          <a:spcPct val="0"/>
        </a:spcBef>
        <a:spcAft>
          <a:spcPct val="0"/>
        </a:spcAft>
        <a:defRPr sz="4400">
          <a:solidFill>
            <a:srgbClr val="000099"/>
          </a:solidFill>
          <a:latin typeface="Tw Cen MT" pitchFamily="34" charset="0"/>
        </a:defRPr>
      </a:lvl3pPr>
      <a:lvl4pPr algn="l" rtl="0" eaLnBrk="1" fontAlgn="base" hangingPunct="1">
        <a:spcBef>
          <a:spcPct val="0"/>
        </a:spcBef>
        <a:spcAft>
          <a:spcPct val="0"/>
        </a:spcAft>
        <a:defRPr sz="4400">
          <a:solidFill>
            <a:srgbClr val="000099"/>
          </a:solidFill>
          <a:latin typeface="Tw Cen MT" pitchFamily="34" charset="0"/>
        </a:defRPr>
      </a:lvl4pPr>
      <a:lvl5pPr algn="l" rtl="0" eaLnBrk="1" fontAlgn="base" hangingPunct="1">
        <a:spcBef>
          <a:spcPct val="0"/>
        </a:spcBef>
        <a:spcAft>
          <a:spcPct val="0"/>
        </a:spcAft>
        <a:defRPr sz="4400">
          <a:solidFill>
            <a:srgbClr val="000099"/>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B10021"/>
        </a:buClr>
        <a:buSzPct val="60000"/>
        <a:buFont typeface="Arial" charset="0"/>
        <a:buChar char="•"/>
        <a:defRPr sz="2900" kern="1200">
          <a:solidFill>
            <a:srgbClr val="000000"/>
          </a:solidFill>
          <a:latin typeface="Trebuchet MS" pitchFamily="34" charset="0"/>
          <a:ea typeface="+mn-ea"/>
          <a:cs typeface="+mn-cs"/>
        </a:defRPr>
      </a:lvl1pPr>
      <a:lvl2pPr marL="639763" indent="-273050" algn="l" rtl="0" eaLnBrk="1" fontAlgn="base" hangingPunct="1">
        <a:spcBef>
          <a:spcPts val="550"/>
        </a:spcBef>
        <a:spcAft>
          <a:spcPct val="0"/>
        </a:spcAft>
        <a:buClr>
          <a:srgbClr val="B10021"/>
        </a:buClr>
        <a:buSzPct val="70000"/>
        <a:buFont typeface="Arial" charset="0"/>
        <a:buChar char="•"/>
        <a:defRPr sz="2600" kern="1200">
          <a:solidFill>
            <a:srgbClr val="000000"/>
          </a:solidFill>
          <a:latin typeface="Trebuchet MS" pitchFamily="34" charset="0"/>
          <a:ea typeface="+mn-ea"/>
          <a:cs typeface="+mn-cs"/>
        </a:defRPr>
      </a:lvl2pPr>
      <a:lvl3pPr marL="914400" indent="-228600" algn="l" rtl="0" eaLnBrk="1" fontAlgn="base" hangingPunct="1">
        <a:spcBef>
          <a:spcPts val="500"/>
        </a:spcBef>
        <a:spcAft>
          <a:spcPct val="0"/>
        </a:spcAft>
        <a:buClr>
          <a:srgbClr val="B10021"/>
        </a:buClr>
        <a:buSzPct val="75000"/>
        <a:buFont typeface="Arial" charset="0"/>
        <a:buChar char="•"/>
        <a:defRPr sz="2300" kern="1200">
          <a:solidFill>
            <a:srgbClr val="000000"/>
          </a:solidFill>
          <a:latin typeface="Trebuchet MS" pitchFamily="34" charset="0"/>
          <a:ea typeface="+mn-ea"/>
          <a:cs typeface="+mn-cs"/>
        </a:defRPr>
      </a:lvl3pPr>
      <a:lvl4pPr marL="1371600" indent="-228600" algn="l" rtl="0" eaLnBrk="1" fontAlgn="base" hangingPunct="1">
        <a:spcBef>
          <a:spcPts val="400"/>
        </a:spcBef>
        <a:spcAft>
          <a:spcPct val="0"/>
        </a:spcAft>
        <a:buClr>
          <a:srgbClr val="B10021"/>
        </a:buClr>
        <a:buSzPct val="75000"/>
        <a:buFont typeface="Arial" charset="0"/>
        <a:buChar char="•"/>
        <a:defRPr sz="2000" kern="1200">
          <a:solidFill>
            <a:srgbClr val="000000"/>
          </a:solidFill>
          <a:latin typeface="Trebuchet MS" pitchFamily="34" charset="0"/>
          <a:ea typeface="+mn-ea"/>
          <a:cs typeface="+mn-cs"/>
        </a:defRPr>
      </a:lvl4pPr>
      <a:lvl5pPr marL="1828800" indent="-228600" algn="l" rtl="0" eaLnBrk="1" fontAlgn="base" hangingPunct="1">
        <a:spcBef>
          <a:spcPts val="400"/>
        </a:spcBef>
        <a:spcAft>
          <a:spcPct val="0"/>
        </a:spcAft>
        <a:buClr>
          <a:srgbClr val="B10021"/>
        </a:buClr>
        <a:buSzPct val="65000"/>
        <a:buFont typeface="Arial" charset="0"/>
        <a:buChar char="•"/>
        <a:defRPr sz="2000" kern="1200">
          <a:solidFill>
            <a:srgbClr val="000000"/>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8" name="Rectangle 7"/>
          <p:cNvSpPr/>
          <p:nvPr/>
        </p:nvSpPr>
        <p:spPr>
          <a:xfrm>
            <a:off x="0" y="1279525"/>
            <a:ext cx="533400" cy="228600"/>
          </a:xfrm>
          <a:prstGeom prst="rect">
            <a:avLst/>
          </a:prstGeom>
          <a:solidFill>
            <a:srgbClr val="B1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9" name="Rectangle 8"/>
          <p:cNvSpPr/>
          <p:nvPr/>
        </p:nvSpPr>
        <p:spPr>
          <a:xfrm>
            <a:off x="590550" y="1279525"/>
            <a:ext cx="8553450" cy="228600"/>
          </a:xfrm>
          <a:prstGeom prst="rect">
            <a:avLst/>
          </a:prstGeom>
          <a:solidFill>
            <a:srgbClr val="0000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defRPr/>
            </a:pPr>
            <a:endParaRPr lang="en-US" kern="1200" dirty="0">
              <a:solidFill>
                <a:prstClr val="white"/>
              </a:solidFill>
              <a:latin typeface="Trebuchet MS" pitchFamily="34" charset="0"/>
              <a:ea typeface="+mn-ea"/>
              <a:cs typeface="+mn-cs"/>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rebuchet MS" pitchFamily="34" charset="0"/>
                <a:cs typeface="+mn-cs"/>
              </a:defRPr>
            </a:lvl1pPr>
          </a:lstStyle>
          <a:p>
            <a:fld id="{8F743E25-9D91-46DA-B0AB-B71660643F09}" type="slidenum">
              <a:rPr lang="en-US" smtClean="0"/>
              <a:pPr/>
              <a:t>‹#›</a:t>
            </a:fld>
            <a:endParaRPr lang="en-US" dirty="0"/>
          </a:p>
        </p:txBody>
      </p:sp>
      <p:pic>
        <p:nvPicPr>
          <p:cNvPr id="1032" name="Picture 4" descr="ResearchAmerica.jpg"/>
          <p:cNvPicPr>
            <a:picLocks noChangeAspect="1"/>
          </p:cNvPicPr>
          <p:nvPr/>
        </p:nvPicPr>
        <p:blipFill>
          <a:blip r:embed="rId17" cstate="print"/>
          <a:stretch>
            <a:fillRect/>
          </a:stretch>
        </p:blipFill>
        <p:spPr bwMode="auto">
          <a:xfrm>
            <a:off x="7424738" y="6096000"/>
            <a:ext cx="1490662" cy="596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p:fade/>
  </p:transition>
  <p:txStyles>
    <p:titleStyle>
      <a:lvl1pPr algn="l" rtl="0" eaLnBrk="1" fontAlgn="base" hangingPunct="1">
        <a:spcBef>
          <a:spcPct val="0"/>
        </a:spcBef>
        <a:spcAft>
          <a:spcPct val="0"/>
        </a:spcAft>
        <a:defRPr sz="4400" kern="1200">
          <a:solidFill>
            <a:srgbClr val="000099"/>
          </a:solidFill>
          <a:latin typeface="Trebuchet MS" pitchFamily="34" charset="0"/>
          <a:ea typeface="+mj-ea"/>
          <a:cs typeface="+mj-cs"/>
        </a:defRPr>
      </a:lvl1pPr>
      <a:lvl2pPr algn="l" rtl="0" eaLnBrk="1" fontAlgn="base" hangingPunct="1">
        <a:spcBef>
          <a:spcPct val="0"/>
        </a:spcBef>
        <a:spcAft>
          <a:spcPct val="0"/>
        </a:spcAft>
        <a:defRPr sz="4400">
          <a:solidFill>
            <a:srgbClr val="000099"/>
          </a:solidFill>
          <a:latin typeface="Tw Cen MT" pitchFamily="34" charset="0"/>
        </a:defRPr>
      </a:lvl2pPr>
      <a:lvl3pPr algn="l" rtl="0" eaLnBrk="1" fontAlgn="base" hangingPunct="1">
        <a:spcBef>
          <a:spcPct val="0"/>
        </a:spcBef>
        <a:spcAft>
          <a:spcPct val="0"/>
        </a:spcAft>
        <a:defRPr sz="4400">
          <a:solidFill>
            <a:srgbClr val="000099"/>
          </a:solidFill>
          <a:latin typeface="Tw Cen MT" pitchFamily="34" charset="0"/>
        </a:defRPr>
      </a:lvl3pPr>
      <a:lvl4pPr algn="l" rtl="0" eaLnBrk="1" fontAlgn="base" hangingPunct="1">
        <a:spcBef>
          <a:spcPct val="0"/>
        </a:spcBef>
        <a:spcAft>
          <a:spcPct val="0"/>
        </a:spcAft>
        <a:defRPr sz="4400">
          <a:solidFill>
            <a:srgbClr val="000099"/>
          </a:solidFill>
          <a:latin typeface="Tw Cen MT" pitchFamily="34" charset="0"/>
        </a:defRPr>
      </a:lvl4pPr>
      <a:lvl5pPr algn="l" rtl="0" eaLnBrk="1" fontAlgn="base" hangingPunct="1">
        <a:spcBef>
          <a:spcPct val="0"/>
        </a:spcBef>
        <a:spcAft>
          <a:spcPct val="0"/>
        </a:spcAft>
        <a:defRPr sz="4400">
          <a:solidFill>
            <a:srgbClr val="000099"/>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B10021"/>
        </a:buClr>
        <a:buSzPct val="60000"/>
        <a:buFont typeface="Arial" charset="0"/>
        <a:buChar char="•"/>
        <a:defRPr sz="2900" kern="1200">
          <a:solidFill>
            <a:srgbClr val="000000"/>
          </a:solidFill>
          <a:latin typeface="Trebuchet MS" pitchFamily="34" charset="0"/>
          <a:ea typeface="+mn-ea"/>
          <a:cs typeface="+mn-cs"/>
        </a:defRPr>
      </a:lvl1pPr>
      <a:lvl2pPr marL="639763" indent="-273050" algn="l" rtl="0" eaLnBrk="1" fontAlgn="base" hangingPunct="1">
        <a:spcBef>
          <a:spcPts val="550"/>
        </a:spcBef>
        <a:spcAft>
          <a:spcPct val="0"/>
        </a:spcAft>
        <a:buClr>
          <a:srgbClr val="B10021"/>
        </a:buClr>
        <a:buSzPct val="70000"/>
        <a:buFont typeface="Arial" charset="0"/>
        <a:buChar char="•"/>
        <a:defRPr sz="2600" kern="1200">
          <a:solidFill>
            <a:srgbClr val="000000"/>
          </a:solidFill>
          <a:latin typeface="Trebuchet MS" pitchFamily="34" charset="0"/>
          <a:ea typeface="+mn-ea"/>
          <a:cs typeface="+mn-cs"/>
        </a:defRPr>
      </a:lvl2pPr>
      <a:lvl3pPr marL="914400" indent="-228600" algn="l" rtl="0" eaLnBrk="1" fontAlgn="base" hangingPunct="1">
        <a:spcBef>
          <a:spcPts val="500"/>
        </a:spcBef>
        <a:spcAft>
          <a:spcPct val="0"/>
        </a:spcAft>
        <a:buClr>
          <a:srgbClr val="B10021"/>
        </a:buClr>
        <a:buSzPct val="75000"/>
        <a:buFont typeface="Arial" charset="0"/>
        <a:buChar char="•"/>
        <a:defRPr sz="2300" kern="1200">
          <a:solidFill>
            <a:srgbClr val="000000"/>
          </a:solidFill>
          <a:latin typeface="Trebuchet MS" pitchFamily="34" charset="0"/>
          <a:ea typeface="+mn-ea"/>
          <a:cs typeface="+mn-cs"/>
        </a:defRPr>
      </a:lvl3pPr>
      <a:lvl4pPr marL="1371600" indent="-228600" algn="l" rtl="0" eaLnBrk="1" fontAlgn="base" hangingPunct="1">
        <a:spcBef>
          <a:spcPts val="400"/>
        </a:spcBef>
        <a:spcAft>
          <a:spcPct val="0"/>
        </a:spcAft>
        <a:buClr>
          <a:srgbClr val="B10021"/>
        </a:buClr>
        <a:buSzPct val="75000"/>
        <a:buFont typeface="Arial" charset="0"/>
        <a:buChar char="•"/>
        <a:defRPr sz="2000" kern="1200">
          <a:solidFill>
            <a:srgbClr val="000000"/>
          </a:solidFill>
          <a:latin typeface="Trebuchet MS" pitchFamily="34" charset="0"/>
          <a:ea typeface="+mn-ea"/>
          <a:cs typeface="+mn-cs"/>
        </a:defRPr>
      </a:lvl4pPr>
      <a:lvl5pPr marL="1828800" indent="-228600" algn="l" rtl="0" eaLnBrk="1" fontAlgn="base" hangingPunct="1">
        <a:spcBef>
          <a:spcPts val="400"/>
        </a:spcBef>
        <a:spcAft>
          <a:spcPct val="0"/>
        </a:spcAft>
        <a:buClr>
          <a:srgbClr val="B10021"/>
        </a:buClr>
        <a:buSzPct val="65000"/>
        <a:buFont typeface="Arial" charset="0"/>
        <a:buChar char="•"/>
        <a:defRPr sz="2000" kern="1200">
          <a:solidFill>
            <a:srgbClr val="000000"/>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Illinois on Global Health</a:t>
            </a:r>
            <a:endParaRPr lang="en-US" dirty="0"/>
          </a:p>
        </p:txBody>
      </p:sp>
      <p:sp>
        <p:nvSpPr>
          <p:cNvPr id="5" name="Subtitle 4"/>
          <p:cNvSpPr>
            <a:spLocks noGrp="1"/>
          </p:cNvSpPr>
          <p:nvPr>
            <p:ph type="subTitle" idx="1"/>
          </p:nvPr>
        </p:nvSpPr>
        <p:spPr/>
        <p:txBody>
          <a:bodyPr/>
          <a:lstStyle/>
          <a:p>
            <a:r>
              <a:rPr lang="en-US" dirty="0" smtClean="0"/>
              <a:t>Public Opinion Polling</a:t>
            </a:r>
            <a:endParaRPr lang="en-US" dirty="0"/>
          </a:p>
        </p:txBody>
      </p:sp>
      <p:sp>
        <p:nvSpPr>
          <p:cNvPr id="6" name="Text Placeholder 5"/>
          <p:cNvSpPr>
            <a:spLocks noGrp="1"/>
          </p:cNvSpPr>
          <p:nvPr>
            <p:ph type="body" sz="quarter" idx="13"/>
          </p:nvPr>
        </p:nvSpPr>
        <p:spPr/>
        <p:txBody>
          <a:bodyPr/>
          <a:lstStyle/>
          <a:p>
            <a:r>
              <a:rPr lang="en-US" dirty="0" smtClean="0"/>
              <a:t>November 2010</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990600"/>
          </a:xfrm>
        </p:spPr>
        <p:txBody>
          <a:bodyPr/>
          <a:lstStyle/>
          <a:p>
            <a:r>
              <a:rPr lang="en-US" dirty="0" smtClean="0"/>
              <a:t>Illinoisans Think Global Health Research is Important to Economy </a:t>
            </a:r>
            <a:endParaRPr lang="en-US" dirty="0"/>
          </a:p>
        </p:txBody>
      </p:sp>
      <p:sp>
        <p:nvSpPr>
          <p:cNvPr id="4" name="Text Placeholder 3"/>
          <p:cNvSpPr>
            <a:spLocks noGrp="1"/>
          </p:cNvSpPr>
          <p:nvPr>
            <p:ph type="body" sz="quarter" idx="11"/>
          </p:nvPr>
        </p:nvSpPr>
        <p:spPr/>
        <p:txBody>
          <a:bodyPr/>
          <a:lstStyle/>
          <a:p>
            <a:r>
              <a:rPr lang="en-US" dirty="0" smtClean="0"/>
              <a:t>In terms of jobs and incomes, how important do you think spending money on research to improve health globally is to the economy of Illinois?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531352" cy="990600"/>
          </a:xfrm>
        </p:spPr>
        <p:txBody>
          <a:bodyPr/>
          <a:lstStyle/>
          <a:p>
            <a:r>
              <a:rPr lang="en-US" dirty="0" smtClean="0"/>
              <a:t>Most Don’t Know Who Conducts Global Health Research in Illinois</a:t>
            </a:r>
            <a:endParaRPr lang="en-US" dirty="0"/>
          </a:p>
        </p:txBody>
      </p:sp>
      <p:sp>
        <p:nvSpPr>
          <p:cNvPr id="4" name="Text Placeholder 3"/>
          <p:cNvSpPr>
            <a:spLocks noGrp="1"/>
          </p:cNvSpPr>
          <p:nvPr>
            <p:ph type="body" sz="quarter" idx="11"/>
          </p:nvPr>
        </p:nvSpPr>
        <p:spPr/>
        <p:txBody>
          <a:bodyPr/>
          <a:lstStyle/>
          <a:p>
            <a:r>
              <a:rPr lang="en-US" dirty="0" smtClean="0"/>
              <a:t>Do you know of any institutions, companies or organizations in Illinois where global health research is conducted? (% first volunteered responses)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
        <p:nvSpPr>
          <p:cNvPr id="6" name="TextBox 5"/>
          <p:cNvSpPr txBox="1"/>
          <p:nvPr/>
        </p:nvSpPr>
        <p:spPr>
          <a:xfrm>
            <a:off x="1600200" y="2743200"/>
            <a:ext cx="5791200" cy="3170099"/>
          </a:xfrm>
          <a:prstGeom prst="rect">
            <a:avLst/>
          </a:prstGeom>
          <a:noFill/>
        </p:spPr>
        <p:txBody>
          <a:bodyPr wrap="square" rtlCol="0">
            <a:spAutoFit/>
          </a:bodyPr>
          <a:lstStyle/>
          <a:p>
            <a:r>
              <a:rPr lang="en-US" sz="2000" dirty="0" smtClean="0">
                <a:solidFill>
                  <a:schemeClr val="accent2"/>
                </a:solidFill>
                <a:latin typeface="Trebuchet MS" pitchFamily="34" charset="0"/>
              </a:rPr>
              <a:t>None/Don’t know			67%</a:t>
            </a:r>
          </a:p>
          <a:p>
            <a:r>
              <a:rPr lang="en-US" sz="2000" dirty="0" smtClean="0">
                <a:latin typeface="Trebuchet MS" pitchFamily="34" charset="0"/>
              </a:rPr>
              <a:t>University of Illinois			  7%</a:t>
            </a:r>
          </a:p>
          <a:p>
            <a:r>
              <a:rPr lang="en-US" sz="2000" dirty="0" smtClean="0">
                <a:latin typeface="Trebuchet MS" pitchFamily="34" charset="0"/>
              </a:rPr>
              <a:t>University of Chicago			  5%</a:t>
            </a:r>
          </a:p>
          <a:p>
            <a:r>
              <a:rPr lang="en-US" sz="2000" dirty="0" smtClean="0">
                <a:latin typeface="Trebuchet MS" pitchFamily="34" charset="0"/>
              </a:rPr>
              <a:t>Abbott Laboratories			  4%</a:t>
            </a:r>
          </a:p>
          <a:p>
            <a:r>
              <a:rPr lang="en-US" sz="2000" dirty="0" smtClean="0">
                <a:latin typeface="Trebuchet MS" pitchFamily="34" charset="0"/>
              </a:rPr>
              <a:t>Northwestern University		  2%</a:t>
            </a:r>
          </a:p>
          <a:p>
            <a:r>
              <a:rPr lang="en-US" sz="2000" dirty="0" smtClean="0">
                <a:latin typeface="Trebuchet MS" pitchFamily="34" charset="0"/>
              </a:rPr>
              <a:t>Baxter Labs				  1%</a:t>
            </a:r>
          </a:p>
          <a:p>
            <a:r>
              <a:rPr lang="en-US" sz="2000" dirty="0" smtClean="0">
                <a:latin typeface="Trebuchet MS" pitchFamily="34" charset="0"/>
              </a:rPr>
              <a:t>Loyola University Chicago		  1%</a:t>
            </a:r>
          </a:p>
          <a:p>
            <a:r>
              <a:rPr lang="en-US" sz="2000" dirty="0" smtClean="0">
                <a:latin typeface="Trebuchet MS" pitchFamily="34" charset="0"/>
              </a:rPr>
              <a:t>Argonne national Laboratory		  1%</a:t>
            </a:r>
          </a:p>
          <a:p>
            <a:r>
              <a:rPr lang="en-US" sz="2000" dirty="0" smtClean="0">
                <a:latin typeface="Trebuchet MS" pitchFamily="34" charset="0"/>
              </a:rPr>
              <a:t>Red Cross				  1%</a:t>
            </a:r>
          </a:p>
          <a:p>
            <a:r>
              <a:rPr lang="en-US" sz="2000" dirty="0" smtClean="0">
                <a:latin typeface="Trebuchet MS" pitchFamily="34" charset="0"/>
              </a:rPr>
              <a:t>Other					 11%</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990600"/>
          </a:xfrm>
        </p:spPr>
        <p:txBody>
          <a:bodyPr/>
          <a:lstStyle/>
          <a:p>
            <a:r>
              <a:rPr lang="en-US" dirty="0" smtClean="0"/>
              <a:t>Important for Illinois to Offer Companies Incentives to Invest</a:t>
            </a:r>
            <a:endParaRPr lang="en-US" dirty="0"/>
          </a:p>
        </p:txBody>
      </p:sp>
      <p:sp>
        <p:nvSpPr>
          <p:cNvPr id="4" name="Text Placeholder 3"/>
          <p:cNvSpPr>
            <a:spLocks noGrp="1"/>
          </p:cNvSpPr>
          <p:nvPr>
            <p:ph type="body" sz="quarter" idx="11"/>
          </p:nvPr>
        </p:nvSpPr>
        <p:spPr/>
        <p:txBody>
          <a:bodyPr/>
          <a:lstStyle/>
          <a:p>
            <a:r>
              <a:rPr lang="en-US" dirty="0" smtClean="0"/>
              <a:t>How important do you think it is for Illinois to offer incentives for companies to invest in research to improve health globally?</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Majority Think Institutions Should Work Together</a:t>
            </a:r>
            <a:endParaRPr lang="en-US" dirty="0"/>
          </a:p>
        </p:txBody>
      </p:sp>
      <p:sp>
        <p:nvSpPr>
          <p:cNvPr id="4" name="Text Placeholder 3"/>
          <p:cNvSpPr>
            <a:spLocks noGrp="1"/>
          </p:cNvSpPr>
          <p:nvPr>
            <p:ph type="body" sz="quarter" idx="11"/>
          </p:nvPr>
        </p:nvSpPr>
        <p:spPr>
          <a:xfrm>
            <a:off x="609600" y="1524000"/>
            <a:ext cx="8153400" cy="838200"/>
          </a:xfrm>
        </p:spPr>
        <p:txBody>
          <a:bodyPr/>
          <a:lstStyle/>
          <a:p>
            <a:r>
              <a:rPr lang="en-US" dirty="0" smtClean="0"/>
              <a:t>Do you think the different types of institutions conducting global health research in this country, such as government, universities, and the private industry, should work together to develop new treatments and cures?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Illinoisans Recognize CDC</a:t>
            </a:r>
            <a:endParaRPr lang="en-US" dirty="0"/>
          </a:p>
        </p:txBody>
      </p:sp>
      <p:sp>
        <p:nvSpPr>
          <p:cNvPr id="4" name="Text Placeholder 3"/>
          <p:cNvSpPr>
            <a:spLocks noGrp="1"/>
          </p:cNvSpPr>
          <p:nvPr>
            <p:ph type="body" sz="quarter" idx="11"/>
          </p:nvPr>
        </p:nvSpPr>
        <p:spPr/>
        <p:txBody>
          <a:bodyPr/>
          <a:lstStyle/>
          <a:p>
            <a:r>
              <a:rPr lang="en-US" dirty="0" smtClean="0"/>
              <a:t>What is the name of the government agency in this country whose primary mission is disease prevention and health promotion?</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
        <p:nvSpPr>
          <p:cNvPr id="6" name="TextBox 5"/>
          <p:cNvSpPr txBox="1"/>
          <p:nvPr/>
        </p:nvSpPr>
        <p:spPr>
          <a:xfrm>
            <a:off x="1219200" y="2514600"/>
            <a:ext cx="6629400" cy="2554545"/>
          </a:xfrm>
          <a:prstGeom prst="rect">
            <a:avLst/>
          </a:prstGeom>
          <a:noFill/>
        </p:spPr>
        <p:txBody>
          <a:bodyPr wrap="square" rtlCol="0">
            <a:spAutoFit/>
          </a:bodyPr>
          <a:lstStyle/>
          <a:p>
            <a:r>
              <a:rPr lang="en-US" sz="2000" dirty="0" smtClean="0">
                <a:latin typeface="Trebuchet MS" pitchFamily="34" charset="0"/>
              </a:rPr>
              <a:t>Centers for Disease Control and Prevention	41%</a:t>
            </a:r>
          </a:p>
          <a:p>
            <a:r>
              <a:rPr lang="en-US" sz="2000" dirty="0" smtClean="0">
                <a:solidFill>
                  <a:schemeClr val="accent2"/>
                </a:solidFill>
                <a:latin typeface="Trebuchet MS" pitchFamily="34" charset="0"/>
              </a:rPr>
              <a:t>None/Don’t know/Can’t remember		26%</a:t>
            </a:r>
          </a:p>
          <a:p>
            <a:r>
              <a:rPr lang="en-US" sz="2000" dirty="0" smtClean="0">
                <a:latin typeface="Trebuchet MS" pitchFamily="34" charset="0"/>
              </a:rPr>
              <a:t>Dept. of Health and Human Services		10%</a:t>
            </a:r>
          </a:p>
          <a:p>
            <a:r>
              <a:rPr lang="en-US" sz="2000" dirty="0" smtClean="0">
                <a:latin typeface="Trebuchet MS" pitchFamily="34" charset="0"/>
              </a:rPr>
              <a:t>Food and Drug Administration			  7%</a:t>
            </a:r>
          </a:p>
          <a:p>
            <a:r>
              <a:rPr lang="en-US" sz="2000" dirty="0" smtClean="0">
                <a:latin typeface="Trebuchet MS" pitchFamily="34" charset="0"/>
              </a:rPr>
              <a:t>National Institutes of Health			  3%</a:t>
            </a:r>
          </a:p>
          <a:p>
            <a:r>
              <a:rPr lang="en-US" sz="2000" dirty="0" smtClean="0">
                <a:latin typeface="Trebuchet MS" pitchFamily="34" charset="0"/>
              </a:rPr>
              <a:t>Dept. Health and Welfare			  1%</a:t>
            </a:r>
          </a:p>
          <a:p>
            <a:r>
              <a:rPr lang="en-US" sz="2000" dirty="0" smtClean="0">
                <a:latin typeface="Trebuchet MS" pitchFamily="34" charset="0"/>
              </a:rPr>
              <a:t>Environmental Protection Agency		  1%</a:t>
            </a:r>
          </a:p>
          <a:p>
            <a:r>
              <a:rPr lang="en-US" sz="2000" dirty="0" smtClean="0">
                <a:latin typeface="Trebuchet MS" pitchFamily="34" charset="0"/>
              </a:rPr>
              <a:t>Other						 11%</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Most Illinoisans Don’t Recognize USAID</a:t>
            </a:r>
            <a:endParaRPr lang="en-US" dirty="0"/>
          </a:p>
        </p:txBody>
      </p:sp>
      <p:sp>
        <p:nvSpPr>
          <p:cNvPr id="4" name="Text Placeholder 3"/>
          <p:cNvSpPr>
            <a:spLocks noGrp="1"/>
          </p:cNvSpPr>
          <p:nvPr>
            <p:ph type="body" sz="quarter" idx="11"/>
          </p:nvPr>
        </p:nvSpPr>
        <p:spPr/>
        <p:txBody>
          <a:bodyPr/>
          <a:lstStyle/>
          <a:p>
            <a:r>
              <a:rPr lang="en-US" dirty="0" smtClean="0"/>
              <a:t>What is the name of the US government agency that provides economic, development and humanitarian assistance around the world to support our foreign policy goals?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
        <p:nvSpPr>
          <p:cNvPr id="6" name="TextBox 5"/>
          <p:cNvSpPr txBox="1"/>
          <p:nvPr/>
        </p:nvSpPr>
        <p:spPr>
          <a:xfrm>
            <a:off x="1219200" y="2773501"/>
            <a:ext cx="6629400" cy="3170099"/>
          </a:xfrm>
          <a:prstGeom prst="rect">
            <a:avLst/>
          </a:prstGeom>
          <a:noFill/>
        </p:spPr>
        <p:txBody>
          <a:bodyPr wrap="square" rtlCol="0">
            <a:spAutoFit/>
          </a:bodyPr>
          <a:lstStyle/>
          <a:p>
            <a:r>
              <a:rPr lang="en-US" sz="2000" dirty="0" smtClean="0">
                <a:solidFill>
                  <a:schemeClr val="accent2"/>
                </a:solidFill>
                <a:latin typeface="Trebuchet MS" pitchFamily="34" charset="0"/>
              </a:rPr>
              <a:t>None/Don’t know/Can’t remember		52%</a:t>
            </a:r>
          </a:p>
          <a:p>
            <a:r>
              <a:rPr lang="en-US" sz="2000" dirty="0" smtClean="0">
                <a:latin typeface="Trebuchet MS" pitchFamily="34" charset="0"/>
              </a:rPr>
              <a:t>U.S. Agency for International Development	10%</a:t>
            </a:r>
          </a:p>
          <a:p>
            <a:r>
              <a:rPr lang="en-US" sz="2000" dirty="0" smtClean="0">
                <a:latin typeface="Trebuchet MS" pitchFamily="34" charset="0"/>
              </a:rPr>
              <a:t>State Department/Secretary of State		  9%</a:t>
            </a:r>
          </a:p>
          <a:p>
            <a:r>
              <a:rPr lang="en-US" sz="2000" dirty="0" smtClean="0">
                <a:latin typeface="Trebuchet MS" pitchFamily="34" charset="0"/>
              </a:rPr>
              <a:t>United Nations/NATO				  5%</a:t>
            </a:r>
          </a:p>
          <a:p>
            <a:r>
              <a:rPr lang="en-US" sz="2000" dirty="0" smtClean="0">
                <a:latin typeface="Trebuchet MS" pitchFamily="34" charset="0"/>
              </a:rPr>
              <a:t>Red Cross					  4%</a:t>
            </a:r>
          </a:p>
          <a:p>
            <a:r>
              <a:rPr lang="en-US" sz="2000" dirty="0" smtClean="0">
                <a:latin typeface="Trebuchet MS" pitchFamily="34" charset="0"/>
              </a:rPr>
              <a:t>Federal Emergency Management Agency		  1%</a:t>
            </a:r>
          </a:p>
          <a:p>
            <a:r>
              <a:rPr lang="en-US" sz="2000" dirty="0" smtClean="0">
                <a:latin typeface="Trebuchet MS" pitchFamily="34" charset="0"/>
              </a:rPr>
              <a:t>Peace Corps					  1%</a:t>
            </a:r>
          </a:p>
          <a:p>
            <a:r>
              <a:rPr lang="en-US" sz="2000" dirty="0" smtClean="0">
                <a:latin typeface="Trebuchet MS" pitchFamily="34" charset="0"/>
              </a:rPr>
              <a:t>World Health Organization			  1%</a:t>
            </a:r>
          </a:p>
          <a:p>
            <a:r>
              <a:rPr lang="en-US" sz="2000" dirty="0" smtClean="0">
                <a:latin typeface="Trebuchet MS" pitchFamily="34" charset="0"/>
              </a:rPr>
              <a:t>Dept. of Health and Human Services		  1%</a:t>
            </a:r>
          </a:p>
          <a:p>
            <a:r>
              <a:rPr lang="en-US" sz="2000" dirty="0" smtClean="0">
                <a:latin typeface="Trebuchet MS" pitchFamily="34" charset="0"/>
              </a:rPr>
              <a:t>Other						 13%</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0352" cy="990600"/>
          </a:xfrm>
        </p:spPr>
        <p:txBody>
          <a:bodyPr/>
          <a:lstStyle/>
          <a:p>
            <a:r>
              <a:rPr lang="en-US" dirty="0" smtClean="0"/>
              <a:t>Majority of Illinoisans Recognize NASA</a:t>
            </a:r>
            <a:endParaRPr lang="en-US" dirty="0"/>
          </a:p>
        </p:txBody>
      </p:sp>
      <p:sp>
        <p:nvSpPr>
          <p:cNvPr id="4" name="Text Placeholder 3"/>
          <p:cNvSpPr>
            <a:spLocks noGrp="1"/>
          </p:cNvSpPr>
          <p:nvPr>
            <p:ph type="body" sz="quarter" idx="11"/>
          </p:nvPr>
        </p:nvSpPr>
        <p:spPr/>
        <p:txBody>
          <a:bodyPr/>
          <a:lstStyle/>
          <a:p>
            <a:r>
              <a:rPr lang="en-US" dirty="0" smtClean="0"/>
              <a:t>What is the name of the government agency in this country whose primary mission is to pioneer the future in space exploration, scientific discovery and aeronautics research?</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
        <p:nvSpPr>
          <p:cNvPr id="6" name="TextBox 5"/>
          <p:cNvSpPr txBox="1"/>
          <p:nvPr/>
        </p:nvSpPr>
        <p:spPr>
          <a:xfrm>
            <a:off x="2286000" y="3048000"/>
            <a:ext cx="4572000" cy="1015663"/>
          </a:xfrm>
          <a:prstGeom prst="rect">
            <a:avLst/>
          </a:prstGeom>
          <a:noFill/>
        </p:spPr>
        <p:txBody>
          <a:bodyPr wrap="square" rtlCol="0">
            <a:spAutoFit/>
          </a:bodyPr>
          <a:lstStyle/>
          <a:p>
            <a:r>
              <a:rPr lang="en-US" sz="2000" dirty="0" smtClean="0">
                <a:latin typeface="Trebuchet MS" pitchFamily="34" charset="0"/>
              </a:rPr>
              <a:t>NASA				77%</a:t>
            </a:r>
          </a:p>
          <a:p>
            <a:r>
              <a:rPr lang="en-US" sz="2000" dirty="0" smtClean="0">
                <a:solidFill>
                  <a:schemeClr val="accent2"/>
                </a:solidFill>
                <a:latin typeface="Trebuchet MS" pitchFamily="34" charset="0"/>
              </a:rPr>
              <a:t>None/Don’t know		17%</a:t>
            </a:r>
          </a:p>
          <a:p>
            <a:r>
              <a:rPr lang="en-US" sz="2000" dirty="0" smtClean="0">
                <a:latin typeface="Trebuchet MS" pitchFamily="34" charset="0"/>
              </a:rPr>
              <a:t>Other				  6%</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Many Agencies Involved in Global Health Research</a:t>
            </a:r>
            <a:endParaRPr lang="en-US" dirty="0"/>
          </a:p>
        </p:txBody>
      </p:sp>
      <p:sp>
        <p:nvSpPr>
          <p:cNvPr id="4" name="Text Placeholder 3"/>
          <p:cNvSpPr>
            <a:spLocks noGrp="1"/>
          </p:cNvSpPr>
          <p:nvPr>
            <p:ph type="body" sz="quarter" idx="11"/>
          </p:nvPr>
        </p:nvSpPr>
        <p:spPr/>
        <p:txBody>
          <a:bodyPr/>
          <a:lstStyle/>
          <a:p>
            <a:r>
              <a:rPr lang="en-US" dirty="0" smtClean="0"/>
              <a:t>Which of the following government departments and agencies do you think are involved in research designed to improve health globally?</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
        <p:nvSpPr>
          <p:cNvPr id="8" name="TextBox 7"/>
          <p:cNvSpPr txBox="1"/>
          <p:nvPr/>
        </p:nvSpPr>
        <p:spPr>
          <a:xfrm>
            <a:off x="1219200" y="2743200"/>
            <a:ext cx="6629400" cy="2554545"/>
          </a:xfrm>
          <a:prstGeom prst="rect">
            <a:avLst/>
          </a:prstGeom>
          <a:noFill/>
        </p:spPr>
        <p:txBody>
          <a:bodyPr wrap="square" rtlCol="0">
            <a:spAutoFit/>
          </a:bodyPr>
          <a:lstStyle/>
          <a:p>
            <a:r>
              <a:rPr lang="en-US" sz="2000" b="1" dirty="0" smtClean="0">
                <a:latin typeface="Trebuchet MS" pitchFamily="34" charset="0"/>
              </a:rPr>
              <a:t>Centers for Disease Control and Prevention	78%</a:t>
            </a:r>
          </a:p>
          <a:p>
            <a:r>
              <a:rPr lang="en-US" sz="2000" b="1" dirty="0" smtClean="0">
                <a:latin typeface="Trebuchet MS" pitchFamily="34" charset="0"/>
              </a:rPr>
              <a:t>National Institutes of Health			68%</a:t>
            </a:r>
          </a:p>
          <a:p>
            <a:r>
              <a:rPr lang="en-US" sz="2000" b="1" dirty="0" smtClean="0">
                <a:latin typeface="Trebuchet MS" pitchFamily="34" charset="0"/>
              </a:rPr>
              <a:t>U.S. Agency for International Development	47%</a:t>
            </a:r>
          </a:p>
          <a:p>
            <a:r>
              <a:rPr lang="en-US" sz="2000" b="1" dirty="0" smtClean="0">
                <a:latin typeface="Trebuchet MS" pitchFamily="34" charset="0"/>
              </a:rPr>
              <a:t>Food and Drug Administration			44%</a:t>
            </a:r>
          </a:p>
          <a:p>
            <a:r>
              <a:rPr lang="en-US" sz="2000" dirty="0" smtClean="0">
                <a:latin typeface="Trebuchet MS" pitchFamily="34" charset="0"/>
              </a:rPr>
              <a:t>Dept. of Agriculture				 29%</a:t>
            </a:r>
          </a:p>
          <a:p>
            <a:r>
              <a:rPr lang="en-US" sz="2000" dirty="0" smtClean="0">
                <a:latin typeface="Trebuchet MS" pitchFamily="34" charset="0"/>
              </a:rPr>
              <a:t>U.S. State Department				 23%</a:t>
            </a:r>
          </a:p>
          <a:p>
            <a:r>
              <a:rPr lang="en-US" sz="2000" b="1" dirty="0" smtClean="0">
                <a:latin typeface="Trebuchet MS" pitchFamily="34" charset="0"/>
              </a:rPr>
              <a:t>Dept. of Defense 				12%</a:t>
            </a:r>
          </a:p>
          <a:p>
            <a:r>
              <a:rPr lang="en-US" sz="2000" dirty="0" smtClean="0">
                <a:latin typeface="Trebuchet MS" pitchFamily="34" charset="0"/>
              </a:rPr>
              <a:t>NASA						 10%</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531352" cy="990600"/>
          </a:xfrm>
        </p:spPr>
        <p:txBody>
          <a:bodyPr/>
          <a:lstStyle/>
          <a:p>
            <a:r>
              <a:rPr lang="en-US" dirty="0" smtClean="0"/>
              <a:t>Very Few </a:t>
            </a:r>
            <a:r>
              <a:rPr lang="en-US" smtClean="0"/>
              <a:t>Illinoisans Can </a:t>
            </a:r>
            <a:r>
              <a:rPr lang="en-US" dirty="0" smtClean="0"/>
              <a:t>Name Figures in Global Health</a:t>
            </a:r>
            <a:endParaRPr lang="en-US" dirty="0"/>
          </a:p>
        </p:txBody>
      </p:sp>
      <p:sp>
        <p:nvSpPr>
          <p:cNvPr id="4" name="Text Placeholder 3"/>
          <p:cNvSpPr>
            <a:spLocks noGrp="1"/>
          </p:cNvSpPr>
          <p:nvPr>
            <p:ph type="body" sz="quarter" idx="11"/>
          </p:nvPr>
        </p:nvSpPr>
        <p:spPr/>
        <p:txBody>
          <a:bodyPr/>
          <a:lstStyle/>
          <a:p>
            <a:r>
              <a:rPr lang="en-US" dirty="0" smtClean="0"/>
              <a:t>Is there a person who comes to mind when you think about global health? If so, who?</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914400" y="21336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p:cNvSpPr/>
          <p:nvPr/>
        </p:nvSpPr>
        <p:spPr>
          <a:xfrm>
            <a:off x="4648200" y="2133600"/>
            <a:ext cx="457200" cy="2819400"/>
          </a:xfrm>
          <a:prstGeom prst="leftBrace">
            <a:avLst/>
          </a:prstGeom>
          <a:noFill/>
          <a:ln w="19050" cap="flat" cmpd="sng" algn="ctr">
            <a:solidFill>
              <a:schemeClr val="tx1"/>
            </a:solidFill>
            <a:prstDash val="solid"/>
          </a:ln>
          <a:effectLst/>
        </p:spPr>
        <p:txBody>
          <a:bodyPr anchor="ctr"/>
          <a:lstStyle/>
          <a:p>
            <a:pPr algn="ctr" fontAlgn="auto">
              <a:spcBef>
                <a:spcPts val="0"/>
              </a:spcBef>
              <a:spcAft>
                <a:spcPts val="0"/>
              </a:spcAft>
              <a:defRPr/>
            </a:pPr>
            <a:endParaRPr lang="en-US" b="1" kern="0" dirty="0">
              <a:solidFill>
                <a:sysClr val="windowText" lastClr="000000"/>
              </a:solidFill>
              <a:latin typeface="Calibri"/>
            </a:endParaRPr>
          </a:p>
        </p:txBody>
      </p:sp>
      <p:sp>
        <p:nvSpPr>
          <p:cNvPr id="8" name="TextBox 7"/>
          <p:cNvSpPr txBox="1"/>
          <p:nvPr/>
        </p:nvSpPr>
        <p:spPr>
          <a:xfrm>
            <a:off x="5029200" y="2286000"/>
            <a:ext cx="3733800" cy="2554545"/>
          </a:xfrm>
          <a:prstGeom prst="rect">
            <a:avLst/>
          </a:prstGeom>
          <a:noFill/>
        </p:spPr>
        <p:txBody>
          <a:bodyPr wrap="square" rtlCol="0">
            <a:spAutoFit/>
          </a:bodyPr>
          <a:lstStyle/>
          <a:p>
            <a:r>
              <a:rPr lang="en-US" sz="2000" dirty="0" smtClean="0">
                <a:latin typeface="Trebuchet MS" pitchFamily="34" charset="0"/>
              </a:rPr>
              <a:t>Bill Gates		 2%</a:t>
            </a:r>
          </a:p>
          <a:p>
            <a:r>
              <a:rPr lang="en-US" sz="2000" dirty="0" smtClean="0">
                <a:latin typeface="Trebuchet MS" pitchFamily="34" charset="0"/>
              </a:rPr>
              <a:t>Al Gore			 2%</a:t>
            </a:r>
          </a:p>
          <a:p>
            <a:r>
              <a:rPr lang="en-US" sz="2000" dirty="0" smtClean="0">
                <a:latin typeface="Trebuchet MS" pitchFamily="34" charset="0"/>
              </a:rPr>
              <a:t>Clintons (Bill/Hillary)	 2%</a:t>
            </a:r>
          </a:p>
          <a:p>
            <a:r>
              <a:rPr lang="en-US" sz="2000" dirty="0" smtClean="0">
                <a:latin typeface="Trebuchet MS" pitchFamily="34" charset="0"/>
              </a:rPr>
              <a:t>President Obama	 2%</a:t>
            </a:r>
          </a:p>
          <a:p>
            <a:r>
              <a:rPr lang="en-US" sz="2000" dirty="0" smtClean="0">
                <a:latin typeface="Trebuchet MS" pitchFamily="34" charset="0"/>
              </a:rPr>
              <a:t>Angelina Jolie		 1%</a:t>
            </a:r>
          </a:p>
          <a:p>
            <a:r>
              <a:rPr lang="en-US" sz="2000" dirty="0" smtClean="0">
                <a:latin typeface="Trebuchet MS" pitchFamily="34" charset="0"/>
              </a:rPr>
              <a:t>Bono			 1%</a:t>
            </a:r>
          </a:p>
          <a:p>
            <a:r>
              <a:rPr lang="en-US" sz="2000" dirty="0" smtClean="0">
                <a:latin typeface="Trebuchet MS" pitchFamily="34" charset="0"/>
              </a:rPr>
              <a:t>Mother Theresa		 1%</a:t>
            </a:r>
          </a:p>
          <a:p>
            <a:r>
              <a:rPr lang="en-US" sz="2000" dirty="0" smtClean="0">
                <a:latin typeface="Trebuchet MS" pitchFamily="34" charset="0"/>
              </a:rPr>
              <a:t>Other			 6%</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0352" cy="990600"/>
          </a:xfrm>
        </p:spPr>
        <p:txBody>
          <a:bodyPr/>
          <a:lstStyle/>
          <a:p>
            <a:r>
              <a:rPr lang="en-US" dirty="0" smtClean="0"/>
              <a:t>Most Illinoisans Concerned About Drug Resistance</a:t>
            </a:r>
            <a:endParaRPr lang="en-US" dirty="0"/>
          </a:p>
        </p:txBody>
      </p:sp>
      <p:sp>
        <p:nvSpPr>
          <p:cNvPr id="4" name="Text Placeholder 3"/>
          <p:cNvSpPr>
            <a:spLocks noGrp="1"/>
          </p:cNvSpPr>
          <p:nvPr>
            <p:ph type="body" sz="quarter" idx="11"/>
          </p:nvPr>
        </p:nvSpPr>
        <p:spPr/>
        <p:txBody>
          <a:bodyPr/>
          <a:lstStyle/>
          <a:p>
            <a:r>
              <a:rPr lang="en-US" dirty="0" smtClean="0"/>
              <a:t>How concerned are you about drug resistance, which is when diseases don’t respond to the medications used to treat them?</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Illinois Global Health Poll</a:t>
            </a:r>
          </a:p>
        </p:txBody>
      </p:sp>
      <p:sp>
        <p:nvSpPr>
          <p:cNvPr id="54275" name="TextBox 2"/>
          <p:cNvSpPr txBox="1">
            <a:spLocks noChangeArrowheads="1"/>
          </p:cNvSpPr>
          <p:nvPr/>
        </p:nvSpPr>
        <p:spPr bwMode="auto">
          <a:xfrm>
            <a:off x="609600" y="4648200"/>
            <a:ext cx="8001000" cy="1292662"/>
          </a:xfrm>
          <a:prstGeom prst="rect">
            <a:avLst/>
          </a:prstGeom>
          <a:noFill/>
          <a:ln w="9525">
            <a:noFill/>
            <a:miter lim="800000"/>
            <a:headEnd/>
            <a:tailEnd/>
          </a:ln>
        </p:spPr>
        <p:txBody>
          <a:bodyPr>
            <a:spAutoFit/>
          </a:bodyPr>
          <a:lstStyle/>
          <a:p>
            <a:r>
              <a:rPr lang="en-US" sz="2000" dirty="0">
                <a:solidFill>
                  <a:schemeClr val="accent2"/>
                </a:solidFill>
                <a:latin typeface="Trebuchet MS" pitchFamily="34" charset="0"/>
              </a:rPr>
              <a:t>For more information about methodology for this and other Research!America polls, please contact Heather Benson, manager of science outreach at 571.482.2737 or hbenson@researchamerica.org.</a:t>
            </a:r>
          </a:p>
          <a:p>
            <a:endParaRPr lang="en-US" dirty="0"/>
          </a:p>
        </p:txBody>
      </p:sp>
      <p:sp>
        <p:nvSpPr>
          <p:cNvPr id="54276" name="TextBox 3"/>
          <p:cNvSpPr txBox="1">
            <a:spLocks noChangeArrowheads="1"/>
          </p:cNvSpPr>
          <p:nvPr/>
        </p:nvSpPr>
        <p:spPr bwMode="auto">
          <a:xfrm>
            <a:off x="609600" y="1600200"/>
            <a:ext cx="8305800" cy="2092881"/>
          </a:xfrm>
          <a:prstGeom prst="rect">
            <a:avLst/>
          </a:prstGeom>
          <a:noFill/>
          <a:ln w="9525">
            <a:noFill/>
            <a:miter lim="800000"/>
            <a:headEnd/>
            <a:tailEnd/>
          </a:ln>
        </p:spPr>
        <p:txBody>
          <a:bodyPr>
            <a:spAutoFit/>
          </a:bodyPr>
          <a:lstStyle/>
          <a:p>
            <a:r>
              <a:rPr lang="en-US" sz="2600" dirty="0">
                <a:latin typeface="Trebuchet MS" pitchFamily="34" charset="0"/>
              </a:rPr>
              <a:t>The </a:t>
            </a:r>
            <a:r>
              <a:rPr lang="en-US" sz="2600" b="1" dirty="0" smtClean="0">
                <a:latin typeface="Trebuchet MS" pitchFamily="34" charset="0"/>
              </a:rPr>
              <a:t>Illinois Global Health Poll </a:t>
            </a:r>
            <a:r>
              <a:rPr lang="en-US" sz="2600" dirty="0" smtClean="0">
                <a:latin typeface="Trebuchet MS" pitchFamily="34" charset="0"/>
              </a:rPr>
              <a:t>was </a:t>
            </a:r>
            <a:r>
              <a:rPr lang="en-US" sz="2600" dirty="0">
                <a:latin typeface="Trebuchet MS" pitchFamily="34" charset="0"/>
              </a:rPr>
              <a:t>conducted online in </a:t>
            </a:r>
            <a:r>
              <a:rPr lang="en-US" sz="2600" dirty="0" smtClean="0">
                <a:latin typeface="Trebuchet MS" pitchFamily="34" charset="0"/>
              </a:rPr>
              <a:t>November </a:t>
            </a:r>
            <a:r>
              <a:rPr lang="en-US" sz="2600" dirty="0">
                <a:latin typeface="Trebuchet MS" pitchFamily="34" charset="0"/>
              </a:rPr>
              <a:t>2010 </a:t>
            </a:r>
            <a:r>
              <a:rPr lang="en-US" sz="2600" dirty="0" smtClean="0">
                <a:latin typeface="Trebuchet MS" pitchFamily="34" charset="0"/>
              </a:rPr>
              <a:t>by Charlton Research Company for Research!America. The poll has </a:t>
            </a:r>
            <a:r>
              <a:rPr lang="en-US" sz="2600" dirty="0">
                <a:latin typeface="Trebuchet MS" pitchFamily="34" charset="0"/>
              </a:rPr>
              <a:t>a sample size of </a:t>
            </a:r>
            <a:r>
              <a:rPr lang="en-US" sz="2600" dirty="0" smtClean="0">
                <a:latin typeface="Trebuchet MS" pitchFamily="34" charset="0"/>
              </a:rPr>
              <a:t>800 adult residents of Illinois with </a:t>
            </a:r>
            <a:r>
              <a:rPr lang="en-US" sz="2600" dirty="0">
                <a:latin typeface="Trebuchet MS" pitchFamily="34" charset="0"/>
              </a:rPr>
              <a:t>a theoretical sampling error of +/- </a:t>
            </a:r>
            <a:r>
              <a:rPr lang="en-US" sz="2600" dirty="0" smtClean="0">
                <a:latin typeface="Trebuchet MS" pitchFamily="34" charset="0"/>
              </a:rPr>
              <a:t>3.5%.  </a:t>
            </a:r>
            <a:endParaRPr lang="en-US" sz="2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6400" cy="990600"/>
          </a:xfrm>
        </p:spPr>
        <p:txBody>
          <a:bodyPr/>
          <a:lstStyle/>
          <a:p>
            <a:r>
              <a:rPr lang="en-US" dirty="0" smtClean="0"/>
              <a:t>Very Important to Conduct Research to Prevent Drug Resistance</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How important do you think it is that global health research is conducted to help prevent drug resistance around the world?</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990600"/>
          </a:xfrm>
        </p:spPr>
        <p:txBody>
          <a:bodyPr/>
          <a:lstStyle/>
          <a:p>
            <a:r>
              <a:rPr lang="en-US" dirty="0" smtClean="0"/>
              <a:t>Illinoisans Say Americans Should Worry About Global Diseases</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Should Americans worry about diseases - like malaria, dengue fever, and cholera - that mostly affect poorer countries?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531352" cy="990600"/>
          </a:xfrm>
        </p:spPr>
        <p:txBody>
          <a:bodyPr/>
          <a:lstStyle/>
          <a:p>
            <a:r>
              <a:rPr lang="en-US" dirty="0" smtClean="0"/>
              <a:t>Illinoisans Think Global Diseases Are Minor Threat to U.S.</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In general, to what extent do you think infectious and emerging diseases facing other countries (such as the flu, tuberculosis, and SARS) will pose a threat to the United States in the next few years?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531352" cy="990600"/>
          </a:xfrm>
        </p:spPr>
        <p:txBody>
          <a:bodyPr/>
          <a:lstStyle/>
          <a:p>
            <a:r>
              <a:rPr lang="en-US" dirty="0" smtClean="0"/>
              <a:t>Majority Think Illinois is as Vulnerable as Other States</a:t>
            </a:r>
            <a:endParaRPr lang="en-US" dirty="0"/>
          </a:p>
        </p:txBody>
      </p:sp>
      <p:sp>
        <p:nvSpPr>
          <p:cNvPr id="4" name="Text Placeholder 3"/>
          <p:cNvSpPr>
            <a:spLocks noGrp="1"/>
          </p:cNvSpPr>
          <p:nvPr>
            <p:ph type="body" sz="quarter" idx="11"/>
          </p:nvPr>
        </p:nvSpPr>
        <p:spPr/>
        <p:txBody>
          <a:bodyPr/>
          <a:lstStyle/>
          <a:p>
            <a:r>
              <a:rPr lang="en-US" dirty="0" smtClean="0"/>
              <a:t>Do you think Illinois is more or less vulnerable to global health threats than other places in the United States?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dirty="0" smtClean="0"/>
              <a:t>Illinoisans Concerned About Disease Exposure for Overseas Troops </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How concerned are you that our troops overseas are exposed to diseases that disproportionately affect poorer countries?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990600"/>
          </a:xfrm>
        </p:spPr>
        <p:txBody>
          <a:bodyPr/>
          <a:lstStyle/>
          <a:p>
            <a:r>
              <a:rPr lang="en-US" dirty="0" smtClean="0"/>
              <a:t>Illinoisans Think Civilians Benefit from Military Health Research</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How much do you think American civilians benefit from health research conducted by the U.S. military?</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lstStyle/>
          <a:p>
            <a:r>
              <a:rPr lang="en-US" dirty="0" smtClean="0"/>
              <a:t>Illinois Leadership</a:t>
            </a:r>
            <a:endParaRPr lang="en-US" dirty="0"/>
          </a:p>
        </p:txBody>
      </p:sp>
      <p:sp>
        <p:nvSpPr>
          <p:cNvPr id="4" name="Text Placeholder 3"/>
          <p:cNvSpPr>
            <a:spLocks noGrp="1"/>
          </p:cNvSpPr>
          <p:nvPr>
            <p:ph type="body" sz="quarter" idx="11"/>
          </p:nvPr>
        </p:nvSpPr>
        <p:spPr/>
        <p:txBody>
          <a:bodyPr/>
          <a:lstStyle/>
          <a:p>
            <a:r>
              <a:rPr lang="en-US" dirty="0" smtClean="0"/>
              <a:t>Do you believe that Illinois is a leader in the following enterprises? </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10" name="Chart Placeholder 7"/>
          <p:cNvGraphicFramePr>
            <a:graphicFrameLocks noGrp="1"/>
          </p:cNvGraphicFramePr>
          <p:nvPr>
            <p:ph type="chart" idx="1"/>
          </p:nvPr>
        </p:nvGraphicFramePr>
        <p:xfrm>
          <a:off x="457200" y="2133600"/>
          <a:ext cx="83820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Public Aspirations for Illinois Leadership</a:t>
            </a:r>
            <a:endParaRPr lang="en-US" dirty="0"/>
          </a:p>
        </p:txBody>
      </p:sp>
      <p:sp>
        <p:nvSpPr>
          <p:cNvPr id="4" name="Text Placeholder 3"/>
          <p:cNvSpPr>
            <a:spLocks noGrp="1"/>
          </p:cNvSpPr>
          <p:nvPr>
            <p:ph type="body" sz="quarter" idx="11"/>
          </p:nvPr>
        </p:nvSpPr>
        <p:spPr/>
        <p:txBody>
          <a:bodyPr/>
          <a:lstStyle/>
          <a:p>
            <a:r>
              <a:rPr lang="en-US" dirty="0" smtClean="0"/>
              <a:t>How important is it for Illinois</a:t>
            </a:r>
            <a:r>
              <a:rPr lang="en-US" b="1" dirty="0" smtClean="0"/>
              <a:t> </a:t>
            </a:r>
            <a:r>
              <a:rPr lang="en-US" dirty="0" smtClean="0"/>
              <a:t>to be a leader in the following enterprises?</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209800"/>
          <a:ext cx="83820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Illinoisans’ Attention Focused on Economy and Health Care</a:t>
            </a:r>
            <a:endParaRPr lang="en-US" dirty="0"/>
          </a:p>
        </p:txBody>
      </p:sp>
      <p:graphicFrame>
        <p:nvGraphicFramePr>
          <p:cNvPr id="6" name="Chart Placeholder 5"/>
          <p:cNvGraphicFramePr>
            <a:graphicFrameLocks noGrp="1"/>
          </p:cNvGraphicFramePr>
          <p:nvPr>
            <p:ph type="chart" idx="1"/>
          </p:nvPr>
        </p:nvGraphicFramePr>
        <p:xfrm>
          <a:off x="0" y="2133600"/>
          <a:ext cx="88392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In the last 24 hours, how much attention would you say you have paid to:</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Many Illinoisans Think More About Global Health Today</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1"/>
          </p:nvPr>
        </p:nvSpPr>
        <p:spPr/>
        <p:txBody>
          <a:bodyPr/>
          <a:lstStyle/>
          <a:p>
            <a:r>
              <a:rPr lang="en-US" dirty="0" smtClean="0"/>
              <a:t>Compared to five years ago, would you say you think more, less, or about the same amount about </a:t>
            </a:r>
            <a:r>
              <a:rPr lang="en-US" b="1" dirty="0" smtClean="0"/>
              <a:t>global health</a:t>
            </a:r>
            <a:r>
              <a:rPr lang="en-US" dirty="0" smtClean="0"/>
              <a:t>?</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990600"/>
          </a:xfrm>
        </p:spPr>
        <p:txBody>
          <a:bodyPr/>
          <a:lstStyle/>
          <a:p>
            <a:r>
              <a:rPr lang="en-US" dirty="0" smtClean="0"/>
              <a:t>Illinoisans Think They Should Be Concerned About Global Health </a:t>
            </a:r>
            <a:endParaRPr lang="en-US" dirty="0"/>
          </a:p>
        </p:txBody>
      </p:sp>
      <p:sp>
        <p:nvSpPr>
          <p:cNvPr id="4" name="Text Placeholder 3"/>
          <p:cNvSpPr>
            <a:spLocks noGrp="1"/>
          </p:cNvSpPr>
          <p:nvPr>
            <p:ph type="body" sz="quarter" idx="11"/>
          </p:nvPr>
        </p:nvSpPr>
        <p:spPr/>
        <p:txBody>
          <a:bodyPr/>
          <a:lstStyle/>
          <a:p>
            <a:r>
              <a:rPr lang="en-US" dirty="0" smtClean="0"/>
              <a:t>When you hear the term global health, do you think it is an issue about which Illinois residents should be concerned?</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90600"/>
          </a:xfrm>
        </p:spPr>
        <p:txBody>
          <a:bodyPr/>
          <a:lstStyle/>
          <a:p>
            <a:r>
              <a:rPr lang="en-US" dirty="0" smtClean="0"/>
              <a:t>Most Agree Americans Better Off if U.S. Invests in Research</a:t>
            </a:r>
            <a:endParaRPr lang="en-US" dirty="0"/>
          </a:p>
        </p:txBody>
      </p:sp>
      <p:graphicFrame>
        <p:nvGraphicFramePr>
          <p:cNvPr id="6" name="Chart Placeholder 5"/>
          <p:cNvGraphicFramePr>
            <a:graphicFrameLocks noGrp="1"/>
          </p:cNvGraphicFramePr>
          <p:nvPr>
            <p:ph type="chart" idx="1"/>
          </p:nvPr>
        </p:nvGraphicFramePr>
        <p:xfrm>
          <a:off x="457200" y="25908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1"/>
          </p:nvPr>
        </p:nvSpPr>
        <p:spPr/>
        <p:txBody>
          <a:bodyPr/>
          <a:lstStyle/>
          <a:p>
            <a:r>
              <a:rPr lang="en-US" dirty="0" smtClean="0"/>
              <a:t>Do you agree or disagree that Americans will be better off if the U.S. government invests in research designed to improve health around the world?</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Illinoisans Split on How U.S. Should Spend Tax Dollars</a:t>
            </a:r>
            <a:endParaRPr lang="en-US" dirty="0"/>
          </a:p>
        </p:txBody>
      </p:sp>
      <p:graphicFrame>
        <p:nvGraphicFramePr>
          <p:cNvPr id="6" name="Chart Placeholder 5"/>
          <p:cNvGraphicFramePr>
            <a:graphicFrameLocks noGrp="1"/>
          </p:cNvGraphicFramePr>
          <p:nvPr>
            <p:ph type="chart" idx="1"/>
          </p:nvPr>
        </p:nvGraphicFramePr>
        <p:xfrm>
          <a:off x="381000" y="2362200"/>
          <a:ext cx="838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1"/>
          </p:nvPr>
        </p:nvSpPr>
        <p:spPr>
          <a:xfrm>
            <a:off x="609600" y="1524000"/>
            <a:ext cx="8153400" cy="838200"/>
          </a:xfrm>
        </p:spPr>
        <p:txBody>
          <a:bodyPr/>
          <a:lstStyle/>
          <a:p>
            <a:r>
              <a:rPr lang="en-US" dirty="0" smtClean="0"/>
              <a:t>Which of the following statements is closer to your opinion on this issue?</a:t>
            </a:r>
            <a:endParaRPr lang="en-US" dirty="0"/>
          </a:p>
        </p:txBody>
      </p:sp>
      <p:sp>
        <p:nvSpPr>
          <p:cNvPr id="5" name="Text Placeholder 4"/>
          <p:cNvSpPr>
            <a:spLocks noGrp="1"/>
          </p:cNvSpPr>
          <p:nvPr>
            <p:ph type="body" sz="quarter" idx="12"/>
          </p:nvPr>
        </p:nvSpPr>
        <p:spPr/>
        <p:txBody>
          <a:bodyPr/>
          <a:lstStyle/>
          <a:p>
            <a:r>
              <a:rPr lang="en-US" dirty="0" smtClean="0"/>
              <a:t>Source: Illinois Global Health Survey, November 2010</a:t>
            </a:r>
            <a:br>
              <a:rPr lang="en-US" dirty="0" smtClean="0"/>
            </a:br>
            <a:r>
              <a:rPr lang="en-US" dirty="0" smtClean="0"/>
              <a:t>Charlton Research Company for Research!America</a:t>
            </a:r>
            <a:endParaRPr lang="en-US" dirty="0"/>
          </a:p>
        </p:txBody>
      </p:sp>
    </p:spTree>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RA with Accent">
      <a:dk1>
        <a:srgbClr val="000099"/>
      </a:dk1>
      <a:lt1>
        <a:sysClr val="window" lastClr="FFFFFF"/>
      </a:lt1>
      <a:dk2>
        <a:srgbClr val="00338D"/>
      </a:dk2>
      <a:lt2>
        <a:srgbClr val="EEECE1"/>
      </a:lt2>
      <a:accent1>
        <a:srgbClr val="000099"/>
      </a:accent1>
      <a:accent2>
        <a:srgbClr val="B10021"/>
      </a:accent2>
      <a:accent3>
        <a:srgbClr val="A6A6A6"/>
      </a:accent3>
      <a:accent4>
        <a:srgbClr val="FF9900"/>
      </a:accent4>
      <a:accent5>
        <a:srgbClr val="F0EA00"/>
      </a:accent5>
      <a:accent6>
        <a:srgbClr val="00B050"/>
      </a:accent6>
      <a:hlink>
        <a:srgbClr val="C00000"/>
      </a:hlink>
      <a:folHlink>
        <a:srgbClr val="C0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Trebuchet MS" pitchFamily="34" charset="0"/>
          </a:defRPr>
        </a:defPPr>
      </a:lstStyle>
    </a:txDef>
  </a:objectDefaults>
  <a:extraClrSchemeLst/>
</a:theme>
</file>

<file path=ppt/theme/theme2.xml><?xml version="1.0" encoding="utf-8"?>
<a:theme xmlns:a="http://schemas.openxmlformats.org/drawingml/2006/main" name="1_Blank">
  <a:themeElements>
    <a:clrScheme name="RA with Accent">
      <a:dk1>
        <a:srgbClr val="000099"/>
      </a:dk1>
      <a:lt1>
        <a:sysClr val="window" lastClr="FFFFFF"/>
      </a:lt1>
      <a:dk2>
        <a:srgbClr val="00338D"/>
      </a:dk2>
      <a:lt2>
        <a:srgbClr val="EEECE1"/>
      </a:lt2>
      <a:accent1>
        <a:srgbClr val="000099"/>
      </a:accent1>
      <a:accent2>
        <a:srgbClr val="B10021"/>
      </a:accent2>
      <a:accent3>
        <a:srgbClr val="A6A6A6"/>
      </a:accent3>
      <a:accent4>
        <a:srgbClr val="FF9900"/>
      </a:accent4>
      <a:accent5>
        <a:srgbClr val="F0EA00"/>
      </a:accent5>
      <a:accent6>
        <a:srgbClr val="00B050"/>
      </a:accent6>
      <a:hlink>
        <a:srgbClr val="C00000"/>
      </a:hlink>
      <a:folHlink>
        <a:srgbClr val="C0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Trebuchet MS" pitchFamily="34" charset="0"/>
          </a:defRPr>
        </a:defPPr>
      </a:lstStyle>
    </a:txDef>
  </a:objectDefaults>
  <a:extraClrSchemeLst/>
  <a:custClrLst>
    <a:custClr name="RA Blue">
      <a:srgbClr val="000099"/>
    </a:custClr>
    <a:custClr name="RA Red">
      <a:srgbClr val="B10021"/>
    </a:custClr>
    <a:custClr name="Grey">
      <a:srgbClr val="A6A6A6"/>
    </a:custClr>
    <a:custClr name="Orange">
      <a:srgbClr val="FF9900"/>
    </a:custClr>
    <a:custClr name="Yellow">
      <a:srgbClr val="F0EA00"/>
    </a:custClr>
    <a:custClr name="Green">
      <a:srgbClr val="009900"/>
    </a:custClr>
  </a:custClrLst>
</a:theme>
</file>

<file path=ppt/theme/theme3.xml><?xml version="1.0" encoding="utf-8"?>
<a:theme xmlns:a="http://schemas.openxmlformats.org/drawingml/2006/main" name="2_Blank">
  <a:themeElements>
    <a:clrScheme name="RA with Accent">
      <a:dk1>
        <a:srgbClr val="000099"/>
      </a:dk1>
      <a:lt1>
        <a:sysClr val="window" lastClr="FFFFFF"/>
      </a:lt1>
      <a:dk2>
        <a:srgbClr val="00338D"/>
      </a:dk2>
      <a:lt2>
        <a:srgbClr val="EEECE1"/>
      </a:lt2>
      <a:accent1>
        <a:srgbClr val="000099"/>
      </a:accent1>
      <a:accent2>
        <a:srgbClr val="B10021"/>
      </a:accent2>
      <a:accent3>
        <a:srgbClr val="A6A6A6"/>
      </a:accent3>
      <a:accent4>
        <a:srgbClr val="FF9900"/>
      </a:accent4>
      <a:accent5>
        <a:srgbClr val="F0EA00"/>
      </a:accent5>
      <a:accent6>
        <a:srgbClr val="00B050"/>
      </a:accent6>
      <a:hlink>
        <a:srgbClr val="C00000"/>
      </a:hlink>
      <a:folHlink>
        <a:srgbClr val="C0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Trebuchet MS" pitchFamily="34" charset="0"/>
          </a:defRPr>
        </a:defPPr>
      </a:lstStyle>
    </a:txDef>
  </a:objectDefaults>
  <a:extraClrSchemeLst/>
  <a:custClrLst>
    <a:custClr name="RA Blue">
      <a:srgbClr val="000099"/>
    </a:custClr>
    <a:custClr name="RA Red">
      <a:srgbClr val="B10021"/>
    </a:custClr>
    <a:custClr name="Grey">
      <a:srgbClr val="A6A6A6"/>
    </a:custClr>
    <a:custClr name="Orange">
      <a:srgbClr val="FF9900"/>
    </a:custClr>
    <a:custClr name="Yellow">
      <a:srgbClr val="F0EA00"/>
    </a:custClr>
    <a:custClr name="Green">
      <a:srgbClr val="009900"/>
    </a:custClr>
    <a:custClr name="Purple">
      <a:srgbClr val="7030A0"/>
    </a:custClr>
    <a:custClr name="Turquoise">
      <a:srgbClr val="00B0F0"/>
    </a:custClr>
    <a:custClr name="Brown">
      <a:srgbClr val="996633"/>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search!America">
    <a:dk1>
      <a:srgbClr val="981E32"/>
    </a:dk1>
    <a:lt1>
      <a:sysClr val="window" lastClr="FFFFFF"/>
    </a:lt1>
    <a:dk2>
      <a:srgbClr val="00338D"/>
    </a:dk2>
    <a:lt2>
      <a:srgbClr val="EEECE1"/>
    </a:lt2>
    <a:accent1>
      <a:srgbClr val="548DD4"/>
    </a:accent1>
    <a:accent2>
      <a:srgbClr val="A42036"/>
    </a:accent2>
    <a:accent3>
      <a:srgbClr val="9BBB59"/>
    </a:accent3>
    <a:accent4>
      <a:srgbClr val="8064A2"/>
    </a:accent4>
    <a:accent5>
      <a:srgbClr val="4BACC6"/>
    </a:accent5>
    <a:accent6>
      <a:srgbClr val="F79646"/>
    </a:accent6>
    <a:hlink>
      <a:srgbClr val="548DD4"/>
    </a:hlink>
    <a:folHlink>
      <a:srgbClr val="703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search!America">
    <a:dk1>
      <a:srgbClr val="981E32"/>
    </a:dk1>
    <a:lt1>
      <a:sysClr val="window" lastClr="FFFFFF"/>
    </a:lt1>
    <a:dk2>
      <a:srgbClr val="00338D"/>
    </a:dk2>
    <a:lt2>
      <a:srgbClr val="EEECE1"/>
    </a:lt2>
    <a:accent1>
      <a:srgbClr val="548DD4"/>
    </a:accent1>
    <a:accent2>
      <a:srgbClr val="A42036"/>
    </a:accent2>
    <a:accent3>
      <a:srgbClr val="9BBB59"/>
    </a:accent3>
    <a:accent4>
      <a:srgbClr val="8064A2"/>
    </a:accent4>
    <a:accent5>
      <a:srgbClr val="4BACC6"/>
    </a:accent5>
    <a:accent6>
      <a:srgbClr val="F79646"/>
    </a:accent6>
    <a:hlink>
      <a:srgbClr val="548DD4"/>
    </a:hlink>
    <a:folHlink>
      <a:srgbClr val="703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Research!America">
    <a:dk1>
      <a:srgbClr val="981E32"/>
    </a:dk1>
    <a:lt1>
      <a:sysClr val="window" lastClr="FFFFFF"/>
    </a:lt1>
    <a:dk2>
      <a:srgbClr val="00338D"/>
    </a:dk2>
    <a:lt2>
      <a:srgbClr val="EEECE1"/>
    </a:lt2>
    <a:accent1>
      <a:srgbClr val="548DD4"/>
    </a:accent1>
    <a:accent2>
      <a:srgbClr val="A42036"/>
    </a:accent2>
    <a:accent3>
      <a:srgbClr val="9BBB59"/>
    </a:accent3>
    <a:accent4>
      <a:srgbClr val="8064A2"/>
    </a:accent4>
    <a:accent5>
      <a:srgbClr val="4BACC6"/>
    </a:accent5>
    <a:accent6>
      <a:srgbClr val="F79646"/>
    </a:accent6>
    <a:hlink>
      <a:srgbClr val="548DD4"/>
    </a:hlink>
    <a:folHlink>
      <a:srgbClr val="703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search!America">
    <a:dk1>
      <a:srgbClr val="981E32"/>
    </a:dk1>
    <a:lt1>
      <a:sysClr val="window" lastClr="FFFFFF"/>
    </a:lt1>
    <a:dk2>
      <a:srgbClr val="00338D"/>
    </a:dk2>
    <a:lt2>
      <a:srgbClr val="EEECE1"/>
    </a:lt2>
    <a:accent1>
      <a:srgbClr val="548DD4"/>
    </a:accent1>
    <a:accent2>
      <a:srgbClr val="A42036"/>
    </a:accent2>
    <a:accent3>
      <a:srgbClr val="9BBB59"/>
    </a:accent3>
    <a:accent4>
      <a:srgbClr val="8064A2"/>
    </a:accent4>
    <a:accent5>
      <a:srgbClr val="4BACC6"/>
    </a:accent5>
    <a:accent6>
      <a:srgbClr val="F79646"/>
    </a:accent6>
    <a:hlink>
      <a:srgbClr val="548DD4"/>
    </a:hlink>
    <a:folHlink>
      <a:srgbClr val="703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955</TotalTime>
  <Words>1033</Words>
  <Application>Microsoft Office PowerPoint</Application>
  <PresentationFormat>On-screen Show (4:3)</PresentationFormat>
  <Paragraphs>140</Paragraphs>
  <Slides>25</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Trebuchet MS</vt:lpstr>
      <vt:lpstr>Tw Cen MT</vt:lpstr>
      <vt:lpstr>Times New Roman</vt:lpstr>
      <vt:lpstr>Calibri</vt:lpstr>
      <vt:lpstr>Wingdings</vt:lpstr>
      <vt:lpstr>Blank</vt:lpstr>
      <vt:lpstr>1_Blank</vt:lpstr>
      <vt:lpstr>2_Blank</vt:lpstr>
      <vt:lpstr>Illinois on Global Health</vt:lpstr>
      <vt:lpstr>Illinois Global Health Poll</vt:lpstr>
      <vt:lpstr>Illinois Leadership</vt:lpstr>
      <vt:lpstr>Public Aspirations for Illinois Leadership</vt:lpstr>
      <vt:lpstr>Illinoisans’ Attention Focused on Economy and Health Care</vt:lpstr>
      <vt:lpstr>Many Illinoisans Think More About Global Health Today</vt:lpstr>
      <vt:lpstr>Illinoisans Think They Should Be Concerned About Global Health </vt:lpstr>
      <vt:lpstr>Most Agree Americans Better Off if U.S. Invests in Research</vt:lpstr>
      <vt:lpstr>Illinoisans Split on How U.S. Should Spend Tax Dollars</vt:lpstr>
      <vt:lpstr>Illinoisans Think Global Health Research is Important to Economy </vt:lpstr>
      <vt:lpstr>Most Don’t Know Who Conducts Global Health Research in Illinois</vt:lpstr>
      <vt:lpstr>Important for Illinois to Offer Companies Incentives to Invest</vt:lpstr>
      <vt:lpstr>Majority Think Institutions Should Work Together</vt:lpstr>
      <vt:lpstr>Many Illinoisans Recognize CDC</vt:lpstr>
      <vt:lpstr>Most Illinoisans Don’t Recognize USAID</vt:lpstr>
      <vt:lpstr>Majority of Illinoisans Recognize NASA</vt:lpstr>
      <vt:lpstr>Many Agencies Involved in Global Health Research</vt:lpstr>
      <vt:lpstr>Very Few Illinoisans Can Name Figures in Global Health</vt:lpstr>
      <vt:lpstr>Most Illinoisans Concerned About Drug Resistance</vt:lpstr>
      <vt:lpstr>Very Important to Conduct Research to Prevent Drug Resistance</vt:lpstr>
      <vt:lpstr>Illinoisans Say Americans Should Worry About Global Diseases</vt:lpstr>
      <vt:lpstr>Illinoisans Think Global Diseases Are Minor Threat to U.S.</vt:lpstr>
      <vt:lpstr>Majority Think Illinois is as Vulnerable as Other States</vt:lpstr>
      <vt:lpstr>Illinoisans Concerned About Disease Exposure for Overseas Troops </vt:lpstr>
      <vt:lpstr>Illinoisans Think Civilians Benefit from Military Health Research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on Global Health</dc:title>
  <dc:creator>HBenson</dc:creator>
  <cp:lastModifiedBy>HBenson</cp:lastModifiedBy>
  <cp:revision>62</cp:revision>
  <dcterms:created xsi:type="dcterms:W3CDTF">2010-11-15T20:07:37Z</dcterms:created>
  <dcterms:modified xsi:type="dcterms:W3CDTF">2010-12-10T20:28:57Z</dcterms:modified>
</cp:coreProperties>
</file>